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6"/>
  </p:notesMasterIdLst>
  <p:sldIdLst>
    <p:sldId id="256" r:id="rId2"/>
    <p:sldId id="257" r:id="rId3"/>
    <p:sldId id="258" r:id="rId4"/>
    <p:sldId id="259" r:id="rId5"/>
    <p:sldId id="301" r:id="rId6"/>
    <p:sldId id="271" r:id="rId7"/>
    <p:sldId id="270" r:id="rId8"/>
    <p:sldId id="272" r:id="rId9"/>
    <p:sldId id="273" r:id="rId10"/>
    <p:sldId id="274" r:id="rId11"/>
    <p:sldId id="260" r:id="rId12"/>
    <p:sldId id="262" r:id="rId13"/>
    <p:sldId id="263" r:id="rId14"/>
    <p:sldId id="264" r:id="rId15"/>
    <p:sldId id="276" r:id="rId16"/>
    <p:sldId id="277" r:id="rId17"/>
    <p:sldId id="278" r:id="rId18"/>
    <p:sldId id="279" r:id="rId19"/>
    <p:sldId id="280" r:id="rId20"/>
    <p:sldId id="281" r:id="rId21"/>
    <p:sldId id="282" r:id="rId22"/>
    <p:sldId id="283" r:id="rId23"/>
    <p:sldId id="284" r:id="rId24"/>
    <p:sldId id="285" r:id="rId25"/>
    <p:sldId id="286" r:id="rId26"/>
    <p:sldId id="288" r:id="rId27"/>
    <p:sldId id="287"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268" r:id="rId41"/>
    <p:sldId id="302" r:id="rId42"/>
    <p:sldId id="266" r:id="rId43"/>
    <p:sldId id="267"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99102-F8E4-46F1-BE69-BCA98761272A}" v="2" dt="2025-05-08T15:28:16.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ush Balaji G | Intern | Vivriti Capital" userId="b877e1a9-7748-42b3-9aee-d15d662b72aa" providerId="ADAL" clId="{0A899102-F8E4-46F1-BE69-BCA98761272A}"/>
    <pc:docChg chg="undo custSel modSld">
      <pc:chgData name="Dhanush Balaji G | Intern | Vivriti Capital" userId="b877e1a9-7748-42b3-9aee-d15d662b72aa" providerId="ADAL" clId="{0A899102-F8E4-46F1-BE69-BCA98761272A}" dt="2025-05-08T15:28:33.449" v="10"/>
      <pc:docMkLst>
        <pc:docMk/>
      </pc:docMkLst>
      <pc:sldChg chg="addSp delSp modSp mod">
        <pc:chgData name="Dhanush Balaji G | Intern | Vivriti Capital" userId="b877e1a9-7748-42b3-9aee-d15d662b72aa" providerId="ADAL" clId="{0A899102-F8E4-46F1-BE69-BCA98761272A}" dt="2025-05-08T15:28:33.449" v="10"/>
        <pc:sldMkLst>
          <pc:docMk/>
          <pc:sldMk cId="4192248017" sldId="256"/>
        </pc:sldMkLst>
        <pc:spChg chg="mod">
          <ac:chgData name="Dhanush Balaji G | Intern | Vivriti Capital" userId="b877e1a9-7748-42b3-9aee-d15d662b72aa" providerId="ADAL" clId="{0A899102-F8E4-46F1-BE69-BCA98761272A}" dt="2025-05-08T15:27:51.766" v="7" actId="27636"/>
          <ac:spMkLst>
            <pc:docMk/>
            <pc:sldMk cId="4192248017" sldId="256"/>
            <ac:spMk id="2" creationId="{41C497F8-438B-BC57-9133-F647BD6948E6}"/>
          </ac:spMkLst>
        </pc:spChg>
        <pc:spChg chg="add del mod">
          <ac:chgData name="Dhanush Balaji G | Intern | Vivriti Capital" userId="b877e1a9-7748-42b3-9aee-d15d662b72aa" providerId="ADAL" clId="{0A899102-F8E4-46F1-BE69-BCA98761272A}" dt="2025-05-08T15:28:33.449" v="10"/>
          <ac:spMkLst>
            <pc:docMk/>
            <pc:sldMk cId="4192248017" sldId="256"/>
            <ac:spMk id="3" creationId="{047A33DD-329B-B215-A53C-8637C76E257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050E9-BA60-4624-8EE0-5485FADF8129}" type="datetimeFigureOut">
              <a:rPr lang="en-IN" smtClean="0"/>
              <a:t>17-05-2025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463EF-7F53-490F-B98A-A613695DE2D0}" type="slidenum">
              <a:rPr lang="en-IN" smtClean="0"/>
              <a:t>‹#›</a:t>
            </a:fld>
            <a:endParaRPr lang="en-IN"/>
          </a:p>
        </p:txBody>
      </p:sp>
    </p:spTree>
    <p:extLst>
      <p:ext uri="{BB962C8B-B14F-4D97-AF65-F5344CB8AC3E}">
        <p14:creationId xmlns:p14="http://schemas.microsoft.com/office/powerpoint/2010/main" val="30991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C463EF-7F53-490F-B98A-A613695DE2D0}" type="slidenum">
              <a:rPr lang="en-IN" smtClean="0"/>
              <a:t>18</a:t>
            </a:fld>
            <a:endParaRPr lang="en-IN"/>
          </a:p>
        </p:txBody>
      </p:sp>
    </p:spTree>
    <p:extLst>
      <p:ext uri="{BB962C8B-B14F-4D97-AF65-F5344CB8AC3E}">
        <p14:creationId xmlns:p14="http://schemas.microsoft.com/office/powerpoint/2010/main" val="1044703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A93B-DA93-EB84-A79C-A4F4B316A4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744E86-4B5D-8392-84E1-11FBE2A4E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BDAE94-FC76-1A7B-A881-91C975C28598}"/>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5" name="Footer Placeholder 4">
            <a:extLst>
              <a:ext uri="{FF2B5EF4-FFF2-40B4-BE49-F238E27FC236}">
                <a16:creationId xmlns:a16="http://schemas.microsoft.com/office/drawing/2014/main" id="{59FFC7D4-EA87-8E70-7448-74282EFA0E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076C0A-6020-7BFC-547E-5CED694427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4926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076-DCB8-F87F-F5CC-97F4697E67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C8BCE2-9574-0F4A-CC74-760275B614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FCD9AF-3E35-93E1-5622-43F3489E4CD4}"/>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5" name="Footer Placeholder 4">
            <a:extLst>
              <a:ext uri="{FF2B5EF4-FFF2-40B4-BE49-F238E27FC236}">
                <a16:creationId xmlns:a16="http://schemas.microsoft.com/office/drawing/2014/main" id="{511B0FAA-F4F2-A215-168E-CFC6AC7D0B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46CF47-88D1-9C0B-0E70-75B4385BC14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499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81A6EF-2173-53CF-41DA-B9CCB88679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A103AE-6153-C3B0-EDD8-9C8EAEB32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B4BC09-4A82-7089-A790-E7AD6DB1FF0C}"/>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5" name="Footer Placeholder 4">
            <a:extLst>
              <a:ext uri="{FF2B5EF4-FFF2-40B4-BE49-F238E27FC236}">
                <a16:creationId xmlns:a16="http://schemas.microsoft.com/office/drawing/2014/main" id="{FBCD1218-2D0D-9345-C320-598D647B09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EF7442-F027-AD7C-C34C-57AC177B8CF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6319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A484-A0E6-A0DA-CD11-00ADC1A6C3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9A0BAE7-D1EC-3915-4B33-A82D33CC00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D96098-C2D6-D34A-9CF7-29AEB93C29A1}"/>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5" name="Footer Placeholder 4">
            <a:extLst>
              <a:ext uri="{FF2B5EF4-FFF2-40B4-BE49-F238E27FC236}">
                <a16:creationId xmlns:a16="http://schemas.microsoft.com/office/drawing/2014/main" id="{36814BC2-9C28-7D4D-6C45-F17F6000DC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56DD5E-519F-5BDE-01B7-9FBB48B2D1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396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89C3-3010-D048-40B7-FBBB9B22D1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1F884A-A4DB-C0BE-7BF7-742535E3D7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DA62A-04C9-8C7D-FAAC-CB9CBFD2F8BB}"/>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5" name="Footer Placeholder 4">
            <a:extLst>
              <a:ext uri="{FF2B5EF4-FFF2-40B4-BE49-F238E27FC236}">
                <a16:creationId xmlns:a16="http://schemas.microsoft.com/office/drawing/2014/main" id="{821FA9F8-427D-0719-6FDD-802A732D4E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1B43EB-32AD-5AAF-D40B-834BBE74BF6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413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0D6C-2436-50DE-B3E9-C9386AE706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2C2A0E-05AE-B65D-FB37-00299C6390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5015DF3-BC82-04A3-6E56-35359293F9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3F962A4-A319-FF0D-1ADB-947CF6758C6F}"/>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6" name="Footer Placeholder 5">
            <a:extLst>
              <a:ext uri="{FF2B5EF4-FFF2-40B4-BE49-F238E27FC236}">
                <a16:creationId xmlns:a16="http://schemas.microsoft.com/office/drawing/2014/main" id="{685DECFB-6A96-FDCF-7598-B86BAD14CE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4571133-6543-C71F-D641-271E55FA414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044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3376-2D5C-50E3-D444-3BAA47A6AC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0B736D-E383-2585-2864-1F22AFF63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F1B0C5-1127-A26B-8CEE-3A41B187C4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473C50-3681-9824-0477-AB39D90689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E91C76-A6C9-5284-1533-3717E767E9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066D268-C048-72F1-8EE2-84B20B065134}"/>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8" name="Footer Placeholder 7">
            <a:extLst>
              <a:ext uri="{FF2B5EF4-FFF2-40B4-BE49-F238E27FC236}">
                <a16:creationId xmlns:a16="http://schemas.microsoft.com/office/drawing/2014/main" id="{32A3F8F7-A45D-D3C2-D7CC-3DB00825411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B51C38-AF2F-6ED2-A6EA-E581F20F91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6367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19F22-F3D9-F146-67B1-530DE3FCC34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971E614-FF6E-ADA6-1463-568EF0DF6BFE}"/>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4" name="Footer Placeholder 3">
            <a:extLst>
              <a:ext uri="{FF2B5EF4-FFF2-40B4-BE49-F238E27FC236}">
                <a16:creationId xmlns:a16="http://schemas.microsoft.com/office/drawing/2014/main" id="{5383F4F0-53D1-D9D6-D6BE-71A05DEA71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91FD39-0814-C355-F71E-EA0FB8768B2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057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82A8-F64F-2A0F-8D58-06B595CB5857}"/>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3" name="Footer Placeholder 2">
            <a:extLst>
              <a:ext uri="{FF2B5EF4-FFF2-40B4-BE49-F238E27FC236}">
                <a16:creationId xmlns:a16="http://schemas.microsoft.com/office/drawing/2014/main" id="{2022DC5E-4B6E-F351-EE01-067A77A41FC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B2D9AAC-E1C6-7C7A-ECBD-76BB126864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8636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C8D2-6EB6-F84C-3045-AD07A02D63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85A4A7-32E8-A4F3-7047-0A5EEA500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BD229E-E442-DD6B-5605-7A4964E40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7C56E-CDF9-6997-1940-99B2D31D4DAF}"/>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6" name="Footer Placeholder 5">
            <a:extLst>
              <a:ext uri="{FF2B5EF4-FFF2-40B4-BE49-F238E27FC236}">
                <a16:creationId xmlns:a16="http://schemas.microsoft.com/office/drawing/2014/main" id="{0353D975-AD9E-5C24-D487-17697B7254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655442-5F9F-DD50-35A3-503C84D7C1C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58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104D-7E5D-46AD-5673-373C5B0FF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9FAD22-8ACB-764F-3C16-EF37D6EF4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7F8BBC-009E-6DF3-C448-A149E852F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3167C-CD4B-F3F6-C160-20CB1DA1F4A4}"/>
              </a:ext>
            </a:extLst>
          </p:cNvPr>
          <p:cNvSpPr>
            <a:spLocks noGrp="1"/>
          </p:cNvSpPr>
          <p:nvPr>
            <p:ph type="dt" sz="half" idx="10"/>
          </p:nvPr>
        </p:nvSpPr>
        <p:spPr/>
        <p:txBody>
          <a:bodyPr/>
          <a:lstStyle/>
          <a:p>
            <a:fld id="{48A87A34-81AB-432B-8DAE-1953F412C126}" type="datetimeFigureOut">
              <a:rPr lang="en-US" smtClean="0"/>
              <a:t>5/16/2025</a:t>
            </a:fld>
            <a:endParaRPr lang="en-US" dirty="0"/>
          </a:p>
        </p:txBody>
      </p:sp>
      <p:sp>
        <p:nvSpPr>
          <p:cNvPr id="6" name="Footer Placeholder 5">
            <a:extLst>
              <a:ext uri="{FF2B5EF4-FFF2-40B4-BE49-F238E27FC236}">
                <a16:creationId xmlns:a16="http://schemas.microsoft.com/office/drawing/2014/main" id="{D6077755-F6FE-200D-2420-B868CF70A0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A2801FD-00FA-A9E9-83B8-D4494B1AAB2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026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5E1966-051E-04D6-096F-0162F4B99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A22798-C0CC-7D4C-68C0-AA2980745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25E14-2862-5A64-1FC0-5693F50B2D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A87A34-81AB-432B-8DAE-1953F412C126}" type="datetimeFigureOut">
              <a:rPr lang="en-US" smtClean="0"/>
              <a:pPr/>
              <a:t>5/16/2025</a:t>
            </a:fld>
            <a:endParaRPr lang="en-US" dirty="0"/>
          </a:p>
        </p:txBody>
      </p:sp>
      <p:sp>
        <p:nvSpPr>
          <p:cNvPr id="5" name="Footer Placeholder 4">
            <a:extLst>
              <a:ext uri="{FF2B5EF4-FFF2-40B4-BE49-F238E27FC236}">
                <a16:creationId xmlns:a16="http://schemas.microsoft.com/office/drawing/2014/main" id="{561AF141-6811-8485-5689-8C7CD899EF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7F063C5-E8BF-7C95-4C04-B499E7A0E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19786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497F8-438B-BC57-9133-F647BD6948E6}"/>
              </a:ext>
            </a:extLst>
          </p:cNvPr>
          <p:cNvSpPr>
            <a:spLocks noGrp="1"/>
          </p:cNvSpPr>
          <p:nvPr>
            <p:ph type="ctrTitle"/>
          </p:nvPr>
        </p:nvSpPr>
        <p:spPr>
          <a:xfrm>
            <a:off x="1768307" y="1250004"/>
            <a:ext cx="8791575" cy="1128409"/>
          </a:xfrm>
        </p:spPr>
        <p:txBody>
          <a:bodyPr>
            <a:normAutofit/>
          </a:bodyPr>
          <a:lstStyle/>
          <a:p>
            <a:r>
              <a:rPr lang="en-US" sz="2200" b="1" dirty="0">
                <a:latin typeface="Times New Roman" panose="02020603050405020304" pitchFamily="18" charset="0"/>
                <a:cs typeface="Times New Roman" panose="02020603050405020304" pitchFamily="18" charset="0"/>
              </a:rPr>
              <a:t>DEVELOPMENT OF A SECURE HEALTHCARE MANAGEMENT SYSTEM UTILIZING BLOCKCHAIN TECHNOLOGY FOR ENCRYPTED PATIENT DATA TRANSMISSION</a:t>
            </a:r>
            <a:endParaRPr lang="en-IN" sz="2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EBF9908-D804-8BE9-8454-AB3B9866107B}"/>
              </a:ext>
            </a:extLst>
          </p:cNvPr>
          <p:cNvSpPr txBox="1"/>
          <p:nvPr/>
        </p:nvSpPr>
        <p:spPr>
          <a:xfrm>
            <a:off x="8531155" y="3105834"/>
            <a:ext cx="2451371"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Guided By</a:t>
            </a:r>
            <a:br>
              <a:rPr lang="en-US" b="1"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PARKAVI K (AP, CSE)</a:t>
            </a:r>
          </a:p>
        </p:txBody>
      </p:sp>
      <p:sp>
        <p:nvSpPr>
          <p:cNvPr id="5" name="TextBox 4">
            <a:extLst>
              <a:ext uri="{FF2B5EF4-FFF2-40B4-BE49-F238E27FC236}">
                <a16:creationId xmlns:a16="http://schemas.microsoft.com/office/drawing/2014/main" id="{D2840A61-A13A-8E73-1E73-31C94500B994}"/>
              </a:ext>
            </a:extLst>
          </p:cNvPr>
          <p:cNvSpPr txBox="1"/>
          <p:nvPr/>
        </p:nvSpPr>
        <p:spPr>
          <a:xfrm>
            <a:off x="8531155" y="4130668"/>
            <a:ext cx="2684835" cy="1477328"/>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Team Members</a:t>
            </a:r>
          </a:p>
          <a:p>
            <a:pPr marL="342900" indent="-342900">
              <a:buAutoNum type="arabicPeriod"/>
            </a:pPr>
            <a:r>
              <a:rPr lang="en-US" dirty="0">
                <a:latin typeface="Times New Roman" panose="02020603050405020304" pitchFamily="18" charset="0"/>
                <a:cs typeface="Times New Roman" panose="02020603050405020304" pitchFamily="18" charset="0"/>
              </a:rPr>
              <a:t>Dhanush Balaji G</a:t>
            </a:r>
          </a:p>
          <a:p>
            <a:pPr marL="342900" indent="-342900">
              <a:buAutoNum type="arabicPeriod"/>
            </a:pPr>
            <a:r>
              <a:rPr lang="en-US" dirty="0">
                <a:latin typeface="Times New Roman" panose="02020603050405020304" pitchFamily="18" charset="0"/>
                <a:cs typeface="Times New Roman" panose="02020603050405020304" pitchFamily="18" charset="0"/>
              </a:rPr>
              <a:t>Sriram A</a:t>
            </a:r>
          </a:p>
          <a:p>
            <a:pPr marL="342900" indent="-342900">
              <a:buAutoNum type="arabicPeriod"/>
            </a:pPr>
            <a:r>
              <a:rPr lang="en-US" dirty="0">
                <a:latin typeface="Times New Roman" panose="02020603050405020304" pitchFamily="18" charset="0"/>
                <a:cs typeface="Times New Roman" panose="02020603050405020304" pitchFamily="18" charset="0"/>
              </a:rPr>
              <a:t>Vasanth V</a:t>
            </a:r>
          </a:p>
          <a:p>
            <a:pPr marL="342900" indent="-342900">
              <a:buAutoNum type="arabicPeriod"/>
            </a:pPr>
            <a:r>
              <a:rPr lang="en-US" dirty="0" err="1">
                <a:latin typeface="Times New Roman" panose="02020603050405020304" pitchFamily="18" charset="0"/>
                <a:cs typeface="Times New Roman" panose="02020603050405020304" pitchFamily="18" charset="0"/>
              </a:rPr>
              <a:t>DarshanR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224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CB91C0-0913-1009-85EB-8A62B79A2A1F}"/>
              </a:ext>
            </a:extLst>
          </p:cNvPr>
          <p:cNvGraphicFramePr>
            <a:graphicFrameLocks noGrp="1"/>
          </p:cNvGraphicFramePr>
          <p:nvPr>
            <p:extLst>
              <p:ext uri="{D42A27DB-BD31-4B8C-83A1-F6EECF244321}">
                <p14:modId xmlns:p14="http://schemas.microsoft.com/office/powerpoint/2010/main" val="4083702301"/>
              </p:ext>
            </p:extLst>
          </p:nvPr>
        </p:nvGraphicFramePr>
        <p:xfrm>
          <a:off x="1047344" y="2146638"/>
          <a:ext cx="10291865" cy="2286000"/>
        </p:xfrm>
        <a:graphic>
          <a:graphicData uri="http://schemas.openxmlformats.org/drawingml/2006/table">
            <a:tbl>
              <a:tblPr firstRow="1" bandRow="1">
                <a:tableStyleId>{5940675A-B579-460E-94D1-54222C63F5DA}</a:tableStyleId>
              </a:tblPr>
              <a:tblGrid>
                <a:gridCol w="924128">
                  <a:extLst>
                    <a:ext uri="{9D8B030D-6E8A-4147-A177-3AD203B41FA5}">
                      <a16:colId xmlns:a16="http://schemas.microsoft.com/office/drawing/2014/main" val="4179204363"/>
                    </a:ext>
                  </a:extLst>
                </a:gridCol>
                <a:gridCol w="3192618">
                  <a:extLst>
                    <a:ext uri="{9D8B030D-6E8A-4147-A177-3AD203B41FA5}">
                      <a16:colId xmlns:a16="http://schemas.microsoft.com/office/drawing/2014/main" val="1562982674"/>
                    </a:ext>
                  </a:extLst>
                </a:gridCol>
                <a:gridCol w="2058373">
                  <a:extLst>
                    <a:ext uri="{9D8B030D-6E8A-4147-A177-3AD203B41FA5}">
                      <a16:colId xmlns:a16="http://schemas.microsoft.com/office/drawing/2014/main" val="1677999821"/>
                    </a:ext>
                  </a:extLst>
                </a:gridCol>
                <a:gridCol w="2058373">
                  <a:extLst>
                    <a:ext uri="{9D8B030D-6E8A-4147-A177-3AD203B41FA5}">
                      <a16:colId xmlns:a16="http://schemas.microsoft.com/office/drawing/2014/main" val="2715652146"/>
                    </a:ext>
                  </a:extLst>
                </a:gridCol>
                <a:gridCol w="2058373">
                  <a:extLst>
                    <a:ext uri="{9D8B030D-6E8A-4147-A177-3AD203B41FA5}">
                      <a16:colId xmlns:a16="http://schemas.microsoft.com/office/drawing/2014/main" val="1965517935"/>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Privacy-Preserving Patient-Centric Clinical Decision Support System on Naive Bayesian Classification</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IN" dirty="0" err="1">
                          <a:latin typeface="Times New Roman" panose="02020603050405020304" pitchFamily="18" charset="0"/>
                          <a:cs typeface="Times New Roman" panose="02020603050405020304" pitchFamily="18" charset="0"/>
                        </a:rPr>
                        <a:t>Rongxing</a:t>
                      </a:r>
                      <a:r>
                        <a:rPr lang="en-IN" dirty="0">
                          <a:latin typeface="Times New Roman" panose="02020603050405020304" pitchFamily="18" charset="0"/>
                          <a:cs typeface="Times New Roman" panose="02020603050405020304" pitchFamily="18" charset="0"/>
                        </a:rPr>
                        <a:t> Lu, </a:t>
                      </a:r>
                      <a:r>
                        <a:rPr lang="en-IN" dirty="0" err="1">
                          <a:latin typeface="Times New Roman" panose="02020603050405020304" pitchFamily="18" charset="0"/>
                          <a:cs typeface="Times New Roman" panose="02020603050405020304" pitchFamily="18" charset="0"/>
                        </a:rPr>
                        <a:t>Ximeng</a:t>
                      </a:r>
                      <a:r>
                        <a:rPr lang="en-IN" dirty="0">
                          <a:latin typeface="Times New Roman" panose="02020603050405020304" pitchFamily="18" charset="0"/>
                          <a:cs typeface="Times New Roman" panose="02020603050405020304" pitchFamily="18" charset="0"/>
                        </a:rPr>
                        <a:t> Liu, Jianfeng Ma</a:t>
                      </a:r>
                    </a:p>
                  </a:txBody>
                  <a:tcPr/>
                </a:tc>
                <a:tc>
                  <a:txBody>
                    <a:bodyPr/>
                    <a:lstStyle/>
                    <a:p>
                      <a:pPr algn="ctr"/>
                      <a:r>
                        <a:rPr lang="en-US" dirty="0">
                          <a:latin typeface="Times New Roman" panose="02020603050405020304" pitchFamily="18" charset="0"/>
                          <a:cs typeface="Times New Roman" panose="02020603050405020304" pitchFamily="18" charset="0"/>
                        </a:rPr>
                        <a:t>Jan 2015</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Developed a secure CDSS using Naive Bayes and homomorphic encryption. Ensures patient data privacy and accurate disease risk diagnosis.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8815712"/>
                  </a:ext>
                </a:extLst>
              </a:tr>
            </a:tbl>
          </a:graphicData>
        </a:graphic>
      </p:graphicFrame>
    </p:spTree>
    <p:extLst>
      <p:ext uri="{BB962C8B-B14F-4D97-AF65-F5344CB8AC3E}">
        <p14:creationId xmlns:p14="http://schemas.microsoft.com/office/powerpoint/2010/main" val="21350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F0980-D51C-CCD7-A876-597041A3B44A}"/>
              </a:ext>
            </a:extLst>
          </p:cNvPr>
          <p:cNvSpPr>
            <a:spLocks noGrp="1"/>
          </p:cNvSpPr>
          <p:nvPr>
            <p:ph idx="1"/>
          </p:nvPr>
        </p:nvSpPr>
        <p:spPr>
          <a:xfrm>
            <a:off x="1519785" y="877887"/>
            <a:ext cx="9905999" cy="3541714"/>
          </a:xfrm>
        </p:spPr>
        <p:txBody>
          <a:bodyPr>
            <a:noAutofit/>
          </a:bodyPr>
          <a:lstStyle/>
          <a:p>
            <a:pPr marL="0" indent="0">
              <a:lnSpc>
                <a:spcPct val="150000"/>
              </a:lnSpc>
              <a:spcBef>
                <a:spcPts val="600"/>
              </a:spcBef>
              <a:spcAft>
                <a:spcPts val="10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METHODOLOGIES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spcBef>
                <a:spcPts val="600"/>
              </a:spcBef>
              <a:spcAft>
                <a:spcPts val="10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Methodologies is the process of analyzing the principles or procedure of a Progressive Anonymous Database management system.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MODULES:</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USER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DOCTORS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SURGEON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RADIOLOGIST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buFont typeface="Wingdings" panose="05000000000000000000" pitchFamily="2" charset="2"/>
              <a:buChar char=""/>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PHARMACIST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50000"/>
              </a:lnSpc>
              <a:spcAft>
                <a:spcPts val="800"/>
              </a:spcAft>
              <a:buFont typeface="Wingdings" panose="05000000000000000000" pitchFamily="2" charset="2"/>
              <a:buChar char=""/>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ADMIN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4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61D0E-40DC-7178-274A-51CDD1DA2EEF}"/>
              </a:ext>
            </a:extLst>
          </p:cNvPr>
          <p:cNvSpPr>
            <a:spLocks noGrp="1"/>
          </p:cNvSpPr>
          <p:nvPr>
            <p:ph idx="1"/>
          </p:nvPr>
        </p:nvSpPr>
        <p:spPr>
          <a:xfrm>
            <a:off x="919264" y="489116"/>
            <a:ext cx="10481553" cy="3541714"/>
          </a:xfrm>
        </p:spPr>
        <p:txBody>
          <a:bodyPr>
            <a:noAutofit/>
          </a:bodyPr>
          <a:lstStyle/>
          <a:p>
            <a:pPr marL="0" indent="0">
              <a:lnSpc>
                <a:spcPct val="107000"/>
              </a:lnSpc>
              <a:spcAft>
                <a:spcPts val="800"/>
              </a:spcAft>
              <a:buNone/>
            </a:pPr>
            <a:r>
              <a:rPr lang="en-US" sz="24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MODULE DESCRIPTION: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latin typeface="Times New Roman" panose="02020603050405020304" pitchFamily="18" charset="0"/>
                <a:cs typeface="Times New Roman" panose="02020603050405020304" pitchFamily="18" charset="0"/>
              </a:rPr>
              <a:t>USER REGISTER AND LOGIN:</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This module allows patients (users) to securely register and log into the healthcare management system. During registration, users provide essential personal and medical information, which is encrypted and stored using blockchain technology to ensure data integrity and security. After registration, users can authenticate using secure login credentials. Once authenticated, users can access services such as viewing their medical records, booking appointments, and securely transmitting data to healthcare providers.</a:t>
            </a:r>
          </a:p>
          <a:p>
            <a:pPr marL="0" indent="0" algn="just">
              <a:lnSpc>
                <a:spcPct val="150000"/>
              </a:lnSpc>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ADMIN LOGIN AND APPROVE: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lgn="just">
              <a:lnSpc>
                <a:spcPct val="150000"/>
              </a:lnSpc>
              <a:buNone/>
            </a:pPr>
            <a:r>
              <a:rPr lang="en-IN" sz="1800" dirty="0">
                <a:effectLst/>
                <a:latin typeface="Times New Roman" panose="02020603050405020304" pitchFamily="18" charset="0"/>
                <a:ea typeface="Aptos" panose="020B0004020202020204" pitchFamily="34" charset="0"/>
              </a:rPr>
              <a:t>The admin plays a crucial role in managing the overall system. This module enables the admin to log in securely and review registration requests from users and healthcare professionals (doctors, surgeons, radiologists, pharmacists). The admin verifies and approves each account to ensure that only authenticated and authorized individuals can access sensitive healthcare data. The approval process is securely logged using blockchain for auditability and trust.</a:t>
            </a: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3704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6AF44-DF4B-2F72-3B65-838AAA9592E1}"/>
              </a:ext>
            </a:extLst>
          </p:cNvPr>
          <p:cNvSpPr>
            <a:spLocks noGrp="1"/>
          </p:cNvSpPr>
          <p:nvPr>
            <p:ph idx="1"/>
          </p:nvPr>
        </p:nvSpPr>
        <p:spPr>
          <a:xfrm>
            <a:off x="535021" y="706819"/>
            <a:ext cx="10972800" cy="5450789"/>
          </a:xfrm>
        </p:spPr>
        <p:txBody>
          <a:bodyPr>
            <a:noAutofit/>
          </a:bodyPr>
          <a:lstStyle/>
          <a:p>
            <a:pPr marL="0" lvl="0" indent="0" algn="just">
              <a:lnSpc>
                <a:spcPct val="150000"/>
              </a:lnSpc>
              <a:spcBef>
                <a:spcPts val="1200"/>
              </a:spcBef>
              <a:spcAft>
                <a:spcPts val="800"/>
              </a:spcAft>
              <a:buSzPts val="1400"/>
              <a:buNone/>
            </a:pPr>
            <a:r>
              <a:rPr lang="en-IN" sz="24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DOCTORS</a:t>
            </a:r>
            <a:r>
              <a:rPr lang="en-IN" sz="2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REGISTER AND LOGIN:</a:t>
            </a:r>
          </a:p>
          <a:p>
            <a:pPr marL="0" indent="0" algn="just">
              <a:lnSpc>
                <a:spcPct val="150000"/>
              </a:lnSpc>
              <a:spcBef>
                <a:spcPts val="1200"/>
              </a:spcBef>
              <a:spcAft>
                <a:spcPts val="800"/>
              </a:spcAft>
              <a:buSzPts val="1400"/>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This module is designed for doctors to register and gain secure access to the system. After registration, doctors must be approved by the admin before they can log in and access patient information. Once approved, doctors can securely view, update, and share patient medical records. Blockchain ensures all access and data modifications are traceable and tamper-proof.</a:t>
            </a:r>
            <a:endParaRPr lang="en-IN" sz="1800" b="1" kern="100" dirty="0">
              <a:latin typeface="Times New Roman" panose="02020603050405020304" pitchFamily="18" charset="0"/>
              <a:ea typeface="Aptos" panose="020B0004020202020204" pitchFamily="34" charset="0"/>
              <a:cs typeface="Times New Roman" panose="02020603050405020304" pitchFamily="18" charset="0"/>
            </a:endParaRPr>
          </a:p>
          <a:p>
            <a:pPr marL="0" indent="0" algn="just">
              <a:lnSpc>
                <a:spcPct val="150000"/>
              </a:lnSpc>
              <a:spcBef>
                <a:spcPts val="1200"/>
              </a:spcBef>
              <a:spcAft>
                <a:spcPts val="800"/>
              </a:spcAft>
              <a:buSzPts val="1400"/>
              <a:buNone/>
            </a:pPr>
            <a:r>
              <a:rPr lang="en-IN" sz="24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SURGEON</a:t>
            </a:r>
            <a:r>
              <a:rPr lang="en-IN" sz="2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REGISTER AND LOGIN:</a:t>
            </a:r>
          </a:p>
          <a:p>
            <a:pPr marL="0" indent="0" algn="just">
              <a:lnSpc>
                <a:spcPct val="150000"/>
              </a:lnSpc>
              <a:spcBef>
                <a:spcPts val="1200"/>
              </a:spcBef>
              <a:spcAft>
                <a:spcPts val="800"/>
              </a:spcAft>
              <a:buSzPts val="1400"/>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Similar to the doctor module, this allows surgeons to register and access patient data relevant to surgical procedures. Post admin approval, surgeons can review medical histories, upload surgical notes, and collaborate with other healthcare professionals. All actions are encrypted and recorded on the blockchain to maintain data confidentiality and transparency.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843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E7EB5-BD60-7C37-C9AA-4ED23C49E175}"/>
              </a:ext>
            </a:extLst>
          </p:cNvPr>
          <p:cNvSpPr txBox="1"/>
          <p:nvPr/>
        </p:nvSpPr>
        <p:spPr>
          <a:xfrm>
            <a:off x="1426275" y="966614"/>
            <a:ext cx="9033641" cy="4713021"/>
          </a:xfrm>
          <a:prstGeom prst="rect">
            <a:avLst/>
          </a:prstGeom>
          <a:noFill/>
        </p:spPr>
        <p:txBody>
          <a:bodyPr wrap="square">
            <a:spAutoFit/>
          </a:bodyPr>
          <a:lstStyle/>
          <a:p>
            <a:pPr algn="just"/>
            <a:r>
              <a:rPr lang="en-IN"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RADIOLOGIST</a:t>
            </a:r>
            <a:r>
              <a:rPr lang="en-IN" sz="24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b="1" dirty="0">
                <a:effectLst/>
                <a:latin typeface="Times New Roman" panose="02020603050405020304" pitchFamily="18" charset="0"/>
                <a:ea typeface="Aptos" panose="020B0004020202020204" pitchFamily="34" charset="0"/>
                <a:cs typeface="Times New Roman" panose="02020603050405020304" pitchFamily="18" charset="0"/>
              </a:rPr>
              <a:t>REGISTER AND LOGIN:</a:t>
            </a:r>
          </a:p>
          <a:p>
            <a:pPr algn="just">
              <a:lnSpc>
                <a:spcPct val="150000"/>
              </a:lnSpc>
            </a:pPr>
            <a:r>
              <a:rPr lang="en-US" dirty="0">
                <a:latin typeface="Times New Roman" panose="02020603050405020304" pitchFamily="18" charset="0"/>
                <a:cs typeface="Times New Roman" panose="02020603050405020304" pitchFamily="18" charset="0"/>
              </a:rPr>
              <a:t>Radiologists can register and log in to access imaging reports and related patient data. Upon admin approval, they can upload diagnostic images and interpretations securely. This ensures seamless collaboration with doctors and surgeons, and the use of blockchain provides secure data sharing and immutable records.</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IN" sz="2400" b="1"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PHARMACIST</a:t>
            </a:r>
            <a:r>
              <a:rPr lang="en-IN" sz="24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en-IN" sz="2400" b="1" kern="100" dirty="0">
                <a:effectLst/>
                <a:latin typeface="Times New Roman" panose="02020603050405020304" pitchFamily="18" charset="0"/>
                <a:ea typeface="Aptos" panose="020B0004020202020204" pitchFamily="34" charset="0"/>
                <a:cs typeface="Times New Roman" panose="02020603050405020304" pitchFamily="18" charset="0"/>
              </a:rPr>
              <a:t>REGISTER AND LOGIN:</a:t>
            </a:r>
          </a:p>
          <a:p>
            <a:pPr algn="just">
              <a:lnSpc>
                <a:spcPct val="150000"/>
              </a:lnSpc>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Pharmacists use this module to register and, after admin approval, access prescription details securely. They can validate prescriptions and dispense medications accordingly. Blockchain ensures that all prescription data is securely transmitted and verifiable, reducing the risk of fraud or errors.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8711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804784" y="827580"/>
            <a:ext cx="340349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2400" b="1" dirty="0">
                <a:effectLst/>
                <a:latin typeface="Times New Roman" panose="02020603050405020304" pitchFamily="18" charset="0"/>
                <a:ea typeface="Aptos" panose="020B0004020202020204" pitchFamily="34" charset="0"/>
              </a:rPr>
              <a:t>MODULE DIAGRAM</a:t>
            </a:r>
            <a:endParaRPr kumimoji="0" 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49" name="Picture 11" descr="Untitled Diagram-Page-4.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952" y="1612410"/>
            <a:ext cx="4400550" cy="4581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043451" y="55709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4645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86159" y="803727"/>
            <a:ext cx="33327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760913" algn="l"/>
              </a:tabLst>
              <a:defRPr>
                <a:solidFill>
                  <a:schemeClr val="tx1"/>
                </a:solidFill>
                <a:latin typeface="Arial" panose="020B0604020202020204" pitchFamily="34" charset="0"/>
              </a:defRPr>
            </a:lvl1pPr>
            <a:lvl2pPr eaLnBrk="0" fontAlgn="base" hangingPunct="0">
              <a:spcBef>
                <a:spcPct val="0"/>
              </a:spcBef>
              <a:spcAft>
                <a:spcPct val="0"/>
              </a:spcAft>
              <a:tabLst>
                <a:tab pos="4760913" algn="l"/>
              </a:tabLst>
              <a:defRPr>
                <a:solidFill>
                  <a:schemeClr val="tx1"/>
                </a:solidFill>
                <a:latin typeface="Arial" panose="020B0604020202020204" pitchFamily="34" charset="0"/>
              </a:defRPr>
            </a:lvl2pPr>
            <a:lvl3pPr eaLnBrk="0" fontAlgn="base" hangingPunct="0">
              <a:spcBef>
                <a:spcPct val="0"/>
              </a:spcBef>
              <a:spcAft>
                <a:spcPct val="0"/>
              </a:spcAft>
              <a:tabLst>
                <a:tab pos="4760913" algn="l"/>
              </a:tabLst>
              <a:defRPr>
                <a:solidFill>
                  <a:schemeClr val="tx1"/>
                </a:solidFill>
                <a:latin typeface="Arial" panose="020B0604020202020204" pitchFamily="34" charset="0"/>
              </a:defRPr>
            </a:lvl3pPr>
            <a:lvl4pPr eaLnBrk="0" fontAlgn="base" hangingPunct="0">
              <a:spcBef>
                <a:spcPct val="0"/>
              </a:spcBef>
              <a:spcAft>
                <a:spcPct val="0"/>
              </a:spcAft>
              <a:tabLst>
                <a:tab pos="4760913" algn="l"/>
              </a:tabLst>
              <a:defRPr>
                <a:solidFill>
                  <a:schemeClr val="tx1"/>
                </a:solidFill>
                <a:latin typeface="Arial" panose="020B0604020202020204" pitchFamily="34" charset="0"/>
              </a:defRPr>
            </a:lvl4pPr>
            <a:lvl5pPr eaLnBrk="0" fontAlgn="base" hangingPunct="0">
              <a:spcBef>
                <a:spcPct val="0"/>
              </a:spcBef>
              <a:spcAft>
                <a:spcPct val="0"/>
              </a:spcAft>
              <a:tabLst>
                <a:tab pos="4760913" algn="l"/>
              </a:tabLst>
              <a:defRPr>
                <a:solidFill>
                  <a:schemeClr val="tx1"/>
                </a:solidFill>
                <a:latin typeface="Arial" panose="020B0604020202020204" pitchFamily="34" charset="0"/>
              </a:defRPr>
            </a:lvl5pPr>
            <a:lvl6pPr eaLnBrk="0" fontAlgn="base" hangingPunct="0">
              <a:spcBef>
                <a:spcPct val="0"/>
              </a:spcBef>
              <a:spcAft>
                <a:spcPct val="0"/>
              </a:spcAft>
              <a:tabLst>
                <a:tab pos="4760913" algn="l"/>
              </a:tabLst>
              <a:defRPr>
                <a:solidFill>
                  <a:schemeClr val="tx1"/>
                </a:solidFill>
                <a:latin typeface="Arial" panose="020B0604020202020204" pitchFamily="34" charset="0"/>
              </a:defRPr>
            </a:lvl6pPr>
            <a:lvl7pPr eaLnBrk="0" fontAlgn="base" hangingPunct="0">
              <a:spcBef>
                <a:spcPct val="0"/>
              </a:spcBef>
              <a:spcAft>
                <a:spcPct val="0"/>
              </a:spcAft>
              <a:tabLst>
                <a:tab pos="4760913" algn="l"/>
              </a:tabLst>
              <a:defRPr>
                <a:solidFill>
                  <a:schemeClr val="tx1"/>
                </a:solidFill>
                <a:latin typeface="Arial" panose="020B0604020202020204" pitchFamily="34" charset="0"/>
              </a:defRPr>
            </a:lvl7pPr>
            <a:lvl8pPr eaLnBrk="0" fontAlgn="base" hangingPunct="0">
              <a:spcBef>
                <a:spcPct val="0"/>
              </a:spcBef>
              <a:spcAft>
                <a:spcPct val="0"/>
              </a:spcAft>
              <a:tabLst>
                <a:tab pos="4760913" algn="l"/>
              </a:tabLst>
              <a:defRPr>
                <a:solidFill>
                  <a:schemeClr val="tx1"/>
                </a:solidFill>
                <a:latin typeface="Arial" panose="020B0604020202020204" pitchFamily="34" charset="0"/>
              </a:defRPr>
            </a:lvl8pPr>
            <a:lvl9pPr eaLnBrk="0" fontAlgn="base" hangingPunct="0">
              <a:spcBef>
                <a:spcPct val="0"/>
              </a:spcBef>
              <a:spcAft>
                <a:spcPct val="0"/>
              </a:spcAft>
              <a:tabLst>
                <a:tab pos="47609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760913" algn="l"/>
              </a:tabLst>
            </a:pPr>
            <a:r>
              <a:rPr kumimoji="0" 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ACTIVITY DIAGRAM</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760913" algn="l"/>
              </a:tabLst>
            </a:pPr>
            <a:r>
              <a:rPr kumimoji="0" lang="en-US" sz="2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3" name="Picture 13" descr="Untitled Diagram-Page-6.drawio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508" y="1535374"/>
            <a:ext cx="5229225" cy="3524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002508" y="5059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81925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20251" y="226367"/>
            <a:ext cx="28969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E-R DIAGRAM:</a:t>
            </a:r>
            <a:endPar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097" name="Picture 17" descr="Untitled Diagram-Page-9.drawio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363" y="685800"/>
            <a:ext cx="5943600" cy="613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138985" y="6591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8222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28378" y="312497"/>
            <a:ext cx="40277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SYSTEM ARCHITECTURE</a:t>
            </a:r>
            <a:endPar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049" name="Picture 19">
            <a:extLst>
              <a:ext uri="{FF2B5EF4-FFF2-40B4-BE49-F238E27FC236}">
                <a16:creationId xmlns:a16="http://schemas.microsoft.com/office/drawing/2014/main" id="{AB7C7FAB-02E7-6943-1BCC-E95E4669F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678" y="812800"/>
            <a:ext cx="5730875" cy="588962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82AE263-24D8-A4D7-3779-67209A9A6763}"/>
              </a:ext>
            </a:extLst>
          </p:cNvPr>
          <p:cNvSpPr/>
          <p:nvPr/>
        </p:nvSpPr>
        <p:spPr>
          <a:xfrm>
            <a:off x="8352681" y="5270906"/>
            <a:ext cx="292100" cy="45085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3" name="Graphic 5" descr="Eye with solid fill">
            <a:extLst>
              <a:ext uri="{FF2B5EF4-FFF2-40B4-BE49-F238E27FC236}">
                <a16:creationId xmlns:a16="http://schemas.microsoft.com/office/drawing/2014/main" id="{36094983-2FD8-2ACF-3C09-6ED49866A4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8381865" y="5378450"/>
            <a:ext cx="273050" cy="273050"/>
          </a:xfrm>
          <a:prstGeom prst="rect">
            <a:avLst/>
          </a:prstGeom>
        </p:spPr>
      </p:pic>
      <p:sp>
        <p:nvSpPr>
          <p:cNvPr id="6" name="Rectangle 6">
            <a:extLst>
              <a:ext uri="{FF2B5EF4-FFF2-40B4-BE49-F238E27FC236}">
                <a16:creationId xmlns:a16="http://schemas.microsoft.com/office/drawing/2014/main" id="{1063D83D-8898-AAE0-7155-632E9D7FFAFE}"/>
              </a:ext>
            </a:extLst>
          </p:cNvPr>
          <p:cNvSpPr>
            <a:spLocks noChangeArrowheads="1"/>
          </p:cNvSpPr>
          <p:nvPr/>
        </p:nvSpPr>
        <p:spPr bwMode="auto">
          <a:xfrm>
            <a:off x="8238990" y="5752560"/>
            <a:ext cx="558800" cy="323850"/>
          </a:xfrm>
          <a:prstGeom prst="rect">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view</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49115C0C-3AA7-FFEB-7463-F874210C81E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7">
            <a:extLst>
              <a:ext uri="{FF2B5EF4-FFF2-40B4-BE49-F238E27FC236}">
                <a16:creationId xmlns:a16="http://schemas.microsoft.com/office/drawing/2014/main" id="{88CC28F4-5BA7-3CDD-FAC7-9E45EC0116FB}"/>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8">
            <a:extLst>
              <a:ext uri="{FF2B5EF4-FFF2-40B4-BE49-F238E27FC236}">
                <a16:creationId xmlns:a16="http://schemas.microsoft.com/office/drawing/2014/main" id="{EF0942A2-54D9-91EF-A6F3-2C54F2DAA4D3}"/>
              </a:ext>
            </a:extLst>
          </p:cNvPr>
          <p:cNvSpPr>
            <a:spLocks noChangeArrowheads="1"/>
          </p:cNvSpPr>
          <p:nvPr/>
        </p:nvSpPr>
        <p:spPr bwMode="auto">
          <a:xfrm>
            <a:off x="1274323" y="129796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35244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2946" y="0"/>
            <a:ext cx="11368585" cy="6152069"/>
          </a:xfrm>
          <a:prstGeom prst="rect">
            <a:avLst/>
          </a:prstGeom>
        </p:spPr>
        <p:txBody>
          <a:bodyPr wrap="square">
            <a:spAutoFit/>
          </a:bodyPr>
          <a:lstStyle/>
          <a:p>
            <a:pPr>
              <a:lnSpc>
                <a:spcPct val="150000"/>
              </a:lnSpc>
            </a:pPr>
            <a:r>
              <a:rPr lang="en-US" sz="2400" b="1" dirty="0">
                <a:latin typeface="Times New Roman" panose="02020603050405020304" pitchFamily="18" charset="0"/>
                <a:ea typeface="Times New Roman" panose="02020603050405020304" pitchFamily="18" charset="0"/>
              </a:rPr>
              <a:t>CODINGS</a:t>
            </a:r>
            <a:r>
              <a:rPr lang="en-US" sz="3200" b="1" dirty="0">
                <a:latin typeface="Times New Roman" panose="02020603050405020304" pitchFamily="18" charset="0"/>
                <a:ea typeface="Times New Roman" panose="02020603050405020304" pitchFamily="18" charset="0"/>
              </a:rPr>
              <a:t>:</a:t>
            </a:r>
            <a:endParaRPr lang="en-IN" sz="2800" dirty="0">
              <a:latin typeface="Times New Roman" panose="02020603050405020304" pitchFamily="18" charset="0"/>
              <a:ea typeface="Times New Roman" panose="02020603050405020304" pitchFamily="18" charset="0"/>
            </a:endParaRPr>
          </a:p>
          <a:p>
            <a:pPr>
              <a:lnSpc>
                <a:spcPct val="107000"/>
              </a:lnSpc>
              <a:spcAft>
                <a:spcPts val="0"/>
              </a:spcAft>
            </a:pP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DOCTYPE</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FEA88F"/>
                </a:solidFill>
                <a:latin typeface="Consolas" panose="020B0609020204030204" pitchFamily="49" charset="0"/>
                <a:ea typeface="Calibri" panose="020F0502020204030204" pitchFamily="34" charset="0"/>
                <a:cs typeface="Consolas" panose="020B0609020204030204" pitchFamily="49" charset="0"/>
              </a:rPr>
              <a:t>html</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html</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lang</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en</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xmlns:th</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"http://www.thymeleaf.org"</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head</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meta</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charset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"UTF-8"</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meta</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name</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"viewport"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content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"width=device-width, initial-scale=1.0"</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title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Welcome | Doctors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title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link</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href</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"https://cdn.jsdelivr.net/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npm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/bootstrap@5.0.2/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dist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css</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/bootstrap.min.css"</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rel</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"stylesheet"</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A7EC21"/>
                </a:solidFill>
                <a:latin typeface="Consolas" panose="020B0609020204030204" pitchFamily="49" charset="0"/>
                <a:ea typeface="Calibri" panose="020F0502020204030204" pitchFamily="34" charset="0"/>
                <a:cs typeface="Consolas" panose="020B0609020204030204" pitchFamily="49" charset="0"/>
              </a:rPr>
              <a:t>integrity</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"sha384-EVSTQN3/azprG1Anm3QDgpJLIm9Nao0Yz1ztcQTwFspd3yD65VohhpuuCOmLASjC"</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err="1">
                <a:solidFill>
                  <a:srgbClr val="A7EC21"/>
                </a:solidFill>
                <a:latin typeface="Consolas" panose="020B0609020204030204" pitchFamily="49" charset="0"/>
                <a:ea typeface="Calibri" panose="020F0502020204030204" pitchFamily="34" charset="0"/>
                <a:cs typeface="Consolas" panose="020B0609020204030204" pitchFamily="49" charset="0"/>
              </a:rPr>
              <a:t>crossorigin</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"anonymous"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script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"https://cdn.jsdelivr.net/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npm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/bootstrap@5.0.2/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dist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js</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/bootstrap.bundle.min.js"</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A7EC21"/>
                </a:solidFill>
                <a:latin typeface="Consolas" panose="020B0609020204030204" pitchFamily="49" charset="0"/>
                <a:ea typeface="Calibri" panose="020F0502020204030204" pitchFamily="34" charset="0"/>
                <a:cs typeface="Consolas" panose="020B0609020204030204" pitchFamily="49" charset="0"/>
              </a:rPr>
              <a:t>integrity</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"sha384-MrcW6ZMFYlzcLA8Nl+NtUVF0sA7MsXsP1UyJoMp4YLEuNSfAP+JcXn/</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tWtIaxVXM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err="1">
                <a:solidFill>
                  <a:srgbClr val="A7EC21"/>
                </a:solidFill>
                <a:latin typeface="Consolas" panose="020B0609020204030204" pitchFamily="49" charset="0"/>
                <a:ea typeface="Calibri" panose="020F0502020204030204" pitchFamily="34" charset="0"/>
                <a:cs typeface="Consolas" panose="020B0609020204030204" pitchFamily="49" charset="0"/>
              </a:rPr>
              <a:t>crossorigin</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"anonymous"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script</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link</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rel</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"shortcut icon"</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href</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"C:\Users\saura\Downloads\fabicon-removebg-preview (2).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png</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body</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995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4B7C9-2776-9407-25FD-54B9A15A9E98}"/>
              </a:ext>
            </a:extLst>
          </p:cNvPr>
          <p:cNvSpPr>
            <a:spLocks noGrp="1"/>
          </p:cNvSpPr>
          <p:nvPr>
            <p:ph idx="1"/>
          </p:nvPr>
        </p:nvSpPr>
        <p:spPr>
          <a:xfrm>
            <a:off x="1143000" y="735997"/>
            <a:ext cx="9905999" cy="4429390"/>
          </a:xfrm>
        </p:spPr>
        <p:txBody>
          <a:bodyPr>
            <a:noAutofit/>
          </a:bodyPr>
          <a:lstStyle/>
          <a:p>
            <a:pPr marL="0" indent="0">
              <a:lnSpc>
                <a:spcPct val="107000"/>
              </a:lnSpc>
              <a:spcAft>
                <a:spcPts val="8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Abstract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project, patients visiting a hospital first consult a general doctor, who updates a prescription with the patient’s ID and medical notes. This prescription is securely shared with other departments—such as surgery, radiology, and pharmacy—where only authorized staff can access it using a department-specific secret key. To ensure security, the prescription is encrypted using the AES algorithm before being sent to each department. Once accessed, department staff can view and proceed with the necessary treatment, updating the patient’s details in the database. For added security, all patient data in the database is encrypted using the SHA-256 algorithm. This system ensures secure, authorized sharing and storage of sensitive medical information across departments.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4760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8173" y="198307"/>
            <a:ext cx="11395881" cy="6554230"/>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header</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class</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"motto"</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Welcome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class</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"slideshow"</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"https://encrypted-tbn0.gstatic.com/</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images?q</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=tbn:ANd9GcRdji1931PbuaaeOzkiWxZwCP0Y-l4Xi1WwR1sD38DAMHght4-40fDGDgm8uf3LQa0zNBU&amp;usqp=CAU"</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"https://t3.ftcdn.net/jpg/05/65/55/96/360_F_565559600_YuYjetRZf0xO4hEzElmYPtWXI7bdpXeE.jpg"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2"</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"https://plus.unsplash.com/premium_photo-1674841252366-162fc9b8f983?q=80&amp;w=1887&amp;auto=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3"</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"https://plus.unsplash.com/premium_photo-1673351534430-f5dde7d87a60?q=80&amp;w=2002&amp;auto=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4"</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"https://plus.unsplash.com/premium_photo-1682141160157-d6a296a65574?q=80&amp;w=1932&amp;auto=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5"</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"https://plus.unsplash.com/premium_photo-1674499074438-8f611a3569f6?q=80&amp;w=2069&amp;auto=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endParaRPr lang="en-IN" dirty="0"/>
          </a:p>
        </p:txBody>
      </p:sp>
    </p:spTree>
    <p:extLst>
      <p:ext uri="{BB962C8B-B14F-4D97-AF65-F5344CB8AC3E}">
        <p14:creationId xmlns:p14="http://schemas.microsoft.com/office/powerpoint/2010/main" val="354424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2764" y="510726"/>
            <a:ext cx="10686197"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"https://images.unsplash.com/photo-1505751172876-fa1923c5c528?q=80&amp;w=2070&amp;auto=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9"</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"https://images.unsplash.com/photo-1578496479763-c21c718af028?q=80&amp;w=2070&amp;auto=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10"</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"https://images.unsplash.com/photo-1543333995-a78aea2eee50?q=80&amp;w=2070&amp;auto=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11"</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"https://images.unsplash.com/photo-1582560469781-1965b9af903d?q=80&amp;w=1993&amp;auto=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12"</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"https://plus.unsplash.com/premium_photo-1661779616524-1825ac40c9d6?q=80&amp;w=2070&amp;auto=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13"</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u="sng" dirty="0">
                <a:solidFill>
                  <a:srgbClr val="03A8D8"/>
                </a:solidFill>
                <a:latin typeface="Consolas" panose="020B0609020204030204" pitchFamily="49" charset="0"/>
                <a:ea typeface="Calibri" panose="020F0502020204030204" pitchFamily="34" charset="0"/>
                <a:cs typeface="Consolas" panose="020B0609020204030204" pitchFamily="49" charset="0"/>
              </a:rPr>
              <a:t>style</a:t>
            </a:r>
            <a:r>
              <a:rPr lang="en-IN" u="sng"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689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9547" y="289618"/>
            <a:ext cx="14316501" cy="6315960"/>
          </a:xfrm>
          <a:prstGeom prst="rect">
            <a:avLst/>
          </a:prstGeom>
        </p:spPr>
        <p:txBody>
          <a:bodyPr wrap="square">
            <a:spAutoFit/>
          </a:bodyPr>
          <a:lstStyle/>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body</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font-family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Arial, sans-serif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#f5f5f5</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Header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header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relative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overflow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hidden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400px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height as needed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6356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025" y="567384"/>
            <a:ext cx="7891975"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.slideshow</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25%</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auto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object-fit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cover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keyframes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slideImages</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B518C"/>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.logo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relative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top</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dirty="0"/>
          </a:p>
        </p:txBody>
      </p:sp>
    </p:spTree>
    <p:extLst>
      <p:ext uri="{BB962C8B-B14F-4D97-AF65-F5344CB8AC3E}">
        <p14:creationId xmlns:p14="http://schemas.microsoft.com/office/powerpoint/2010/main" val="1426050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1253" y="947536"/>
            <a:ext cx="9048466"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.logo</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400px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the width of the logo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auto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filter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brightness(150%)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Increase brightness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.motto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absolute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z-index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#FFA500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font-size</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24px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Increase font size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Navigation */</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095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715565"/>
            <a:ext cx="6096000" cy="5426870"/>
          </a:xfrm>
          <a:prstGeom prst="rect">
            <a:avLst/>
          </a:prstGeom>
        </p:spPr>
        <p:txBody>
          <a:bodyPr>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space-between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flex-wrap</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wrap</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.left-column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max-width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padding-right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.right-column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max-width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dirty="0"/>
          </a:p>
        </p:txBody>
      </p:sp>
    </p:spTree>
    <p:extLst>
      <p:ext uri="{BB962C8B-B14F-4D97-AF65-F5344CB8AC3E}">
        <p14:creationId xmlns:p14="http://schemas.microsoft.com/office/powerpoint/2010/main" val="3350861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7230" y="271020"/>
            <a:ext cx="9594376" cy="6315960"/>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h2</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.service-container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space-between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flex-start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8px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box-shadow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0 20px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rgba</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(0, 0, 0, 0.1)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overflow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hidden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.service-info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9245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5654" y="241782"/>
            <a:ext cx="7861110" cy="6019597"/>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p</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#666</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a:t>
            </a:r>
            <a:r>
              <a:rPr lang="en-IN" dirty="0" err="1">
                <a:solidFill>
                  <a:srgbClr val="12E046"/>
                </a:solidFill>
                <a:latin typeface="Consolas" panose="020B0609020204030204" pitchFamily="49" charset="0"/>
                <a:ea typeface="Calibri" panose="020F0502020204030204" pitchFamily="34" charset="0"/>
                <a:cs typeface="Consolas" panose="020B0609020204030204" pitchFamily="49" charset="0"/>
              </a:rPr>
              <a:t>btn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block</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text-decoration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none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 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background-</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color</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 0.3s ease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504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1755" y="393850"/>
            <a:ext cx="8175009" cy="6315960"/>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patient-reviews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h2</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15px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1px solid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ddd</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margin-right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.review-content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075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09" y="567384"/>
            <a:ext cx="7369791" cy="5215851"/>
          </a:xfrm>
          <a:prstGeom prst="rect">
            <a:avLst/>
          </a:prstGeom>
        </p:spPr>
        <p:txBody>
          <a:bodyPr wrap="square">
            <a:spAutoFit/>
          </a:bodyPr>
          <a:lstStyle/>
          <a:p>
            <a:pPr>
              <a:lnSpc>
                <a:spcPct val="107000"/>
              </a:lnSpc>
              <a:spcAft>
                <a:spcPts val="0"/>
              </a:spcAft>
            </a:pP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Footer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footer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 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Founders Section Styles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.founders</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#f9f9f9</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Background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similar to other sections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Text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similar to other sections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50px 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86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86853-50C7-761E-23D1-D6119D2B7B16}"/>
              </a:ext>
            </a:extLst>
          </p:cNvPr>
          <p:cNvSpPr>
            <a:spLocks noGrp="1"/>
          </p:cNvSpPr>
          <p:nvPr>
            <p:ph idx="1"/>
          </p:nvPr>
        </p:nvSpPr>
        <p:spPr>
          <a:xfrm>
            <a:off x="1143000" y="874377"/>
            <a:ext cx="9905999" cy="4592567"/>
          </a:xfrm>
        </p:spPr>
        <p:txBody>
          <a:bodyPr>
            <a:noAutofit/>
          </a:bodyPr>
          <a:lstStyle/>
          <a:p>
            <a:pPr marL="0" indent="0">
              <a:lnSpc>
                <a:spcPct val="107000"/>
              </a:lnSpc>
              <a:spcAft>
                <a:spcPts val="800"/>
              </a:spcAft>
              <a:buNone/>
            </a:pPr>
            <a:r>
              <a:rPr lang="en-US" sz="2400" b="1" dirty="0">
                <a:latin typeface="Times New Roman" panose="02020603050405020304" pitchFamily="18" charset="0"/>
                <a:cs typeface="Times New Roman" panose="02020603050405020304" pitchFamily="18" charset="0"/>
              </a:rPr>
              <a:t>INTRODUCTION:</a:t>
            </a:r>
            <a:endParaRPr lang="en-IN" sz="2400" b="1" dirty="0">
              <a:latin typeface="Times New Roman" panose="02020603050405020304" pitchFamily="18" charset="0"/>
              <a:cs typeface="Times New Roman" panose="02020603050405020304" pitchFamily="18" charset="0"/>
            </a:endParaRPr>
          </a:p>
          <a:p>
            <a:pPr marL="0" indent="0" algn="just">
              <a:lnSpc>
                <a:spcPct val="150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Patients who come to a hospital are first referred to a general doctor. A doctor updates the prescription with the patient's ID and medical notes. Such a prescription is safely shared with other departments: surgery, radiology, and pharmacy, among others. Only by authorized staff, a department-specific secret key can enable access to the prescription. For the purpose of security, a prescription is encrypted using the AES algorithm before sending it to each department. Such information, accessed only by staff in the department, can be viewed to continue the required treatment. Then, patient details are updated in the database. All patient data in the database is encrypted with the SHA-256 algorithm for extra security. Thus, sensitive medical information is shared and stored across departments securely, accessible only to authorized personnel.</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654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8679" y="936852"/>
            <a:ext cx="2117887" cy="579967"/>
          </a:xfrm>
          <a:prstGeom prst="rect">
            <a:avLst/>
          </a:prstGeom>
        </p:spPr>
        <p:txBody>
          <a:bodyPr wrap="none">
            <a:spAutoFit/>
          </a:bodyPr>
          <a:lstStyle/>
          <a:p>
            <a:pPr>
              <a:lnSpc>
                <a:spcPct val="150000"/>
              </a:lnSpc>
            </a:pPr>
            <a:r>
              <a:rPr lang="en-US" sz="2400" b="1" dirty="0">
                <a:latin typeface="Times New Roman" panose="02020603050405020304" pitchFamily="18" charset="0"/>
                <a:ea typeface="Times New Roman" panose="02020603050405020304" pitchFamily="18" charset="0"/>
              </a:rPr>
              <a:t>SNAPSHOTS:</a:t>
            </a:r>
            <a:endParaRPr lang="en-IN" sz="2000" dirty="0">
              <a:effectLst/>
              <a:latin typeface="Times New Roman" panose="02020603050405020304" pitchFamily="18" charset="0"/>
              <a:ea typeface="Times New Roman" panose="02020603050405020304" pitchFamily="18" charset="0"/>
            </a:endParaRPr>
          </a:p>
        </p:txBody>
      </p:sp>
      <p:pic>
        <p:nvPicPr>
          <p:cNvPr id="5" name="Picture 4" descr="C:\Users\SPIRO - EMBEDDED\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3132460" y="2290578"/>
            <a:ext cx="5943600" cy="3341370"/>
          </a:xfrm>
          <a:prstGeom prst="rect">
            <a:avLst/>
          </a:prstGeom>
          <a:noFill/>
          <a:ln>
            <a:noFill/>
          </a:ln>
        </p:spPr>
      </p:pic>
    </p:spTree>
    <p:extLst>
      <p:ext uri="{BB962C8B-B14F-4D97-AF65-F5344CB8AC3E}">
        <p14:creationId xmlns:p14="http://schemas.microsoft.com/office/powerpoint/2010/main" val="2082738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758315"/>
            <a:ext cx="5943600" cy="3341370"/>
          </a:xfrm>
          <a:prstGeom prst="rect">
            <a:avLst/>
          </a:prstGeom>
          <a:noFill/>
          <a:ln>
            <a:noFill/>
          </a:ln>
        </p:spPr>
      </p:pic>
    </p:spTree>
    <p:extLst>
      <p:ext uri="{BB962C8B-B14F-4D97-AF65-F5344CB8AC3E}">
        <p14:creationId xmlns:p14="http://schemas.microsoft.com/office/powerpoint/2010/main" val="28278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1).png"/>
          <p:cNvPicPr/>
          <p:nvPr/>
        </p:nvPicPr>
        <p:blipFill>
          <a:blip r:embed="rId2">
            <a:extLst>
              <a:ext uri="{28A0092B-C50C-407E-A947-70E740481C1C}">
                <a14:useLocalDpi xmlns:a14="http://schemas.microsoft.com/office/drawing/2010/main" val="0"/>
              </a:ext>
            </a:extLst>
          </a:blip>
          <a:srcRect/>
          <a:stretch>
            <a:fillRect/>
          </a:stretch>
        </p:blipFill>
        <p:spPr bwMode="auto">
          <a:xfrm>
            <a:off x="2974075" y="1758315"/>
            <a:ext cx="5943600" cy="3341370"/>
          </a:xfrm>
          <a:prstGeom prst="rect">
            <a:avLst/>
          </a:prstGeom>
          <a:noFill/>
          <a:ln>
            <a:noFill/>
          </a:ln>
        </p:spPr>
      </p:pic>
    </p:spTree>
    <p:extLst>
      <p:ext uri="{BB962C8B-B14F-4D97-AF65-F5344CB8AC3E}">
        <p14:creationId xmlns:p14="http://schemas.microsoft.com/office/powerpoint/2010/main" val="2637022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2905835" y="1441662"/>
            <a:ext cx="5943600" cy="4044737"/>
          </a:xfrm>
          <a:prstGeom prst="rect">
            <a:avLst/>
          </a:prstGeom>
          <a:noFill/>
          <a:ln>
            <a:noFill/>
          </a:ln>
        </p:spPr>
      </p:pic>
    </p:spTree>
    <p:extLst>
      <p:ext uri="{BB962C8B-B14F-4D97-AF65-F5344CB8AC3E}">
        <p14:creationId xmlns:p14="http://schemas.microsoft.com/office/powerpoint/2010/main" val="50611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3).png"/>
          <p:cNvPicPr/>
          <p:nvPr/>
        </p:nvPicPr>
        <p:blipFill>
          <a:blip r:embed="rId2">
            <a:extLst>
              <a:ext uri="{28A0092B-C50C-407E-A947-70E740481C1C}">
                <a14:useLocalDpi xmlns:a14="http://schemas.microsoft.com/office/drawing/2010/main" val="0"/>
              </a:ext>
            </a:extLst>
          </a:blip>
          <a:srcRect/>
          <a:stretch>
            <a:fillRect/>
          </a:stretch>
        </p:blipFill>
        <p:spPr bwMode="auto">
          <a:xfrm>
            <a:off x="2987722" y="1239699"/>
            <a:ext cx="5943600" cy="4301291"/>
          </a:xfrm>
          <a:prstGeom prst="rect">
            <a:avLst/>
          </a:prstGeom>
          <a:noFill/>
          <a:ln>
            <a:noFill/>
          </a:ln>
        </p:spPr>
      </p:pic>
    </p:spTree>
    <p:extLst>
      <p:ext uri="{BB962C8B-B14F-4D97-AF65-F5344CB8AC3E}">
        <p14:creationId xmlns:p14="http://schemas.microsoft.com/office/powerpoint/2010/main" val="2756466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2851245" y="1034984"/>
            <a:ext cx="7275394" cy="4355882"/>
          </a:xfrm>
          <a:prstGeom prst="rect">
            <a:avLst/>
          </a:prstGeom>
          <a:noFill/>
          <a:ln>
            <a:noFill/>
          </a:ln>
        </p:spPr>
      </p:pic>
    </p:spTree>
    <p:extLst>
      <p:ext uri="{BB962C8B-B14F-4D97-AF65-F5344CB8AC3E}">
        <p14:creationId xmlns:p14="http://schemas.microsoft.com/office/powerpoint/2010/main" val="255114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5).png"/>
          <p:cNvPicPr/>
          <p:nvPr/>
        </p:nvPicPr>
        <p:blipFill>
          <a:blip r:embed="rId2">
            <a:extLst>
              <a:ext uri="{28A0092B-C50C-407E-A947-70E740481C1C}">
                <a14:useLocalDpi xmlns:a14="http://schemas.microsoft.com/office/drawing/2010/main" val="0"/>
              </a:ext>
            </a:extLst>
          </a:blip>
          <a:srcRect/>
          <a:stretch>
            <a:fillRect/>
          </a:stretch>
        </p:blipFill>
        <p:spPr bwMode="auto">
          <a:xfrm>
            <a:off x="2934268" y="832514"/>
            <a:ext cx="7225353" cy="4940490"/>
          </a:xfrm>
          <a:prstGeom prst="rect">
            <a:avLst/>
          </a:prstGeom>
          <a:noFill/>
          <a:ln>
            <a:noFill/>
          </a:ln>
        </p:spPr>
      </p:pic>
    </p:spTree>
    <p:extLst>
      <p:ext uri="{BB962C8B-B14F-4D97-AF65-F5344CB8AC3E}">
        <p14:creationId xmlns:p14="http://schemas.microsoft.com/office/powerpoint/2010/main" val="1036229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6).png"/>
          <p:cNvPicPr/>
          <p:nvPr/>
        </p:nvPicPr>
        <p:blipFill>
          <a:blip r:embed="rId2">
            <a:extLst>
              <a:ext uri="{28A0092B-C50C-407E-A947-70E740481C1C}">
                <a14:useLocalDpi xmlns:a14="http://schemas.microsoft.com/office/drawing/2010/main" val="0"/>
              </a:ext>
            </a:extLst>
          </a:blip>
          <a:srcRect/>
          <a:stretch>
            <a:fillRect/>
          </a:stretch>
        </p:blipFill>
        <p:spPr bwMode="auto">
          <a:xfrm>
            <a:off x="2905836" y="1144166"/>
            <a:ext cx="5943600" cy="4929088"/>
          </a:xfrm>
          <a:prstGeom prst="rect">
            <a:avLst/>
          </a:prstGeom>
          <a:noFill/>
          <a:ln>
            <a:noFill/>
          </a:ln>
        </p:spPr>
      </p:pic>
    </p:spTree>
    <p:extLst>
      <p:ext uri="{BB962C8B-B14F-4D97-AF65-F5344CB8AC3E}">
        <p14:creationId xmlns:p14="http://schemas.microsoft.com/office/powerpoint/2010/main" val="250423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9).png"/>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758315"/>
            <a:ext cx="5943600" cy="4233052"/>
          </a:xfrm>
          <a:prstGeom prst="rect">
            <a:avLst/>
          </a:prstGeom>
          <a:noFill/>
          <a:ln>
            <a:noFill/>
          </a:ln>
        </p:spPr>
      </p:pic>
    </p:spTree>
    <p:extLst>
      <p:ext uri="{BB962C8B-B14F-4D97-AF65-F5344CB8AC3E}">
        <p14:creationId xmlns:p14="http://schemas.microsoft.com/office/powerpoint/2010/main" val="1165468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60).png"/>
          <p:cNvPicPr/>
          <p:nvPr/>
        </p:nvPicPr>
        <p:blipFill>
          <a:blip r:embed="rId2">
            <a:extLst>
              <a:ext uri="{28A0092B-C50C-407E-A947-70E740481C1C}">
                <a14:useLocalDpi xmlns:a14="http://schemas.microsoft.com/office/drawing/2010/main" val="0"/>
              </a:ext>
            </a:extLst>
          </a:blip>
          <a:srcRect/>
          <a:stretch>
            <a:fillRect/>
          </a:stretch>
        </p:blipFill>
        <p:spPr bwMode="auto">
          <a:xfrm>
            <a:off x="1897039" y="1362529"/>
            <a:ext cx="8297838" cy="4506007"/>
          </a:xfrm>
          <a:prstGeom prst="rect">
            <a:avLst/>
          </a:prstGeom>
          <a:noFill/>
          <a:ln>
            <a:noFill/>
          </a:ln>
        </p:spPr>
      </p:pic>
    </p:spTree>
    <p:extLst>
      <p:ext uri="{BB962C8B-B14F-4D97-AF65-F5344CB8AC3E}">
        <p14:creationId xmlns:p14="http://schemas.microsoft.com/office/powerpoint/2010/main" val="66368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A57612-1857-BC86-3D47-8853584B71ED}"/>
              </a:ext>
            </a:extLst>
          </p:cNvPr>
          <p:cNvSpPr txBox="1"/>
          <p:nvPr/>
        </p:nvSpPr>
        <p:spPr>
          <a:xfrm>
            <a:off x="1309991" y="1262018"/>
            <a:ext cx="9572018" cy="3654462"/>
          </a:xfrm>
          <a:prstGeom prst="rect">
            <a:avLst/>
          </a:prstGeom>
          <a:noFill/>
        </p:spPr>
        <p:txBody>
          <a:bodyPr wrap="square">
            <a:spAutoFit/>
          </a:bodyPr>
          <a:lstStyle/>
          <a:p>
            <a:pPr algn="just">
              <a:lnSpc>
                <a:spcPct val="150000"/>
              </a:lnSpc>
              <a:spcAft>
                <a:spcPts val="800"/>
              </a:spcAft>
            </a:pP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EXISTING SYSTEM:</a:t>
            </a:r>
            <a:endParaRPr lang="en-IN" sz="1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50000"/>
              </a:lnSpc>
              <a:spcAft>
                <a:spcPts val="800"/>
              </a:spcAft>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The emergence of cloud computing enables various healthcare institutions to outsource pre-diagnostic models and provide timely and convenient services for patients. However, healthcare institutions and patients have serious concerns about potential privacy leakage as cloud servers cannot be fully trusted.</a:t>
            </a:r>
          </a:p>
          <a:p>
            <a:pPr algn="just">
              <a:lnSpc>
                <a:spcPct val="115000"/>
              </a:lnSpc>
              <a:spcAft>
                <a:spcPts val="800"/>
              </a:spcAft>
              <a:buNone/>
            </a:pPr>
            <a:r>
              <a:rPr lang="en-IN" b="1" kern="100" dirty="0">
                <a:effectLst/>
                <a:latin typeface="Times New Roman" panose="02020603050405020304" pitchFamily="18" charset="0"/>
                <a:ea typeface="Aptos" panose="020B0004020202020204" pitchFamily="34" charset="0"/>
                <a:cs typeface="Times New Roman" panose="02020603050405020304" pitchFamily="18" charset="0"/>
              </a:rPr>
              <a:t>Techniques</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gn="just">
              <a:lnSpc>
                <a:spcPct val="115000"/>
              </a:lnSpc>
              <a:spcAft>
                <a:spcPts val="800"/>
              </a:spcAft>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MAFRL method,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kNN</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-based pre-diagnosis with linear complexity.</a:t>
            </a:r>
          </a:p>
          <a:p>
            <a:pPr algn="just">
              <a:lnSpc>
                <a:spcPct val="115000"/>
              </a:lnSpc>
              <a:spcAft>
                <a:spcPts val="800"/>
              </a:spcAft>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k-Nearest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Neighbor</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kNN</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and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Mahalanobis</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Distance (MD)</a:t>
            </a:r>
          </a:p>
          <a:p>
            <a:pPr algn="just">
              <a:lnSpc>
                <a:spcPct val="115000"/>
              </a:lnSpc>
              <a:spcAft>
                <a:spcPts val="800"/>
              </a:spcAft>
            </a:pPr>
            <a:endParaRPr lang="en-IN" kern="100" dirty="0">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1147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9F9288-EE6A-5364-9546-B9B4CD0D614D}"/>
              </a:ext>
            </a:extLst>
          </p:cNvPr>
          <p:cNvSpPr txBox="1"/>
          <p:nvPr/>
        </p:nvSpPr>
        <p:spPr>
          <a:xfrm>
            <a:off x="1106214" y="723637"/>
            <a:ext cx="9979572" cy="4615559"/>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FUTURE ENHANCEMENT: </a:t>
            </a:r>
            <a:endParaRPr lang="en-IN" sz="1600" dirty="0">
              <a:effectLst/>
              <a:latin typeface="Times New Roman" panose="02020603050405020304" pitchFamily="18" charset="0"/>
              <a:ea typeface="Times New Roman" panose="02020603050405020304" pitchFamily="18" charset="0"/>
            </a:endParaRPr>
          </a:p>
          <a:p>
            <a:pPr algn="just">
              <a:lnSpc>
                <a:spcPct val="150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To further improve and scale the system, the following future enhancements can be considered: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AI Integration</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Incorporate artificial intelligence for predictive analytics and intelligent diagnostics using the securely stored patient data.</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IoT Device Integration</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Enable real-time data collection from wearable and implantable health monitoring devices, with blockchain ensuring data authenticity.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Interoperability Standards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Adopt emerging healthcare data standards such as HL7 FHIR to support broader system compatibility.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Decentralized Identity (DID)</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Implement blockchain-based patient identification systems for more secure and portable digital health identities.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34075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AC63-8B57-5EBB-02CB-31AF06C4D48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64574E3-A7C5-9C40-17BD-989EBFDBF2DF}"/>
              </a:ext>
            </a:extLst>
          </p:cNvPr>
          <p:cNvSpPr txBox="1"/>
          <p:nvPr/>
        </p:nvSpPr>
        <p:spPr>
          <a:xfrm>
            <a:off x="1184035" y="1920140"/>
            <a:ext cx="9979572" cy="2740750"/>
          </a:xfrm>
          <a:prstGeom prst="rect">
            <a:avLst/>
          </a:prstGeom>
          <a:noFill/>
        </p:spPr>
        <p:txBody>
          <a:bodyPr wrap="square">
            <a:spAutoFit/>
          </a:bodyPr>
          <a:lstStyle/>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Scalability Improvements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Use Layer-2 blockchain solutions or sidechains to enhance transaction throughput and reduce latency.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Mobile Application</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Develop a user-friendly mobile app for patients and doctors to access and manage records with biometric authentication.</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Smart Health Cards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Introduce blockchain-enabled health cards that carry patient credentials and medical history for emergency access.</a:t>
            </a:r>
            <a:r>
              <a:rPr lang="en-US" sz="1800" dirty="0">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81720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6441A6-470B-5B8A-247D-6027ADB419AB}"/>
              </a:ext>
            </a:extLst>
          </p:cNvPr>
          <p:cNvSpPr txBox="1"/>
          <p:nvPr/>
        </p:nvSpPr>
        <p:spPr>
          <a:xfrm>
            <a:off x="1319048" y="1260489"/>
            <a:ext cx="9553904" cy="3541419"/>
          </a:xfrm>
          <a:prstGeom prst="rect">
            <a:avLst/>
          </a:prstGeom>
          <a:noFill/>
        </p:spPr>
        <p:txBody>
          <a:bodyPr wrap="square">
            <a:spAutoFit/>
          </a:bodyPr>
          <a:lstStyle/>
          <a:p>
            <a:pPr algn="just">
              <a:lnSpc>
                <a:spcPct val="107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CONCLUSION</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1800" dirty="0">
                <a:effectLst/>
                <a:latin typeface="Times New Roman" panose="02020603050405020304" pitchFamily="18" charset="0"/>
                <a:ea typeface="Aptos" panose="020B0004020202020204" pitchFamily="34" charset="0"/>
              </a:rPr>
              <a:t>In summary, your project integrates blockchain technology to enhance the integrity and confidentiality of patient data within a healthcare system. The system involves multiple roles, including client specialists, radiologists, surgeons, pharmacists, and administrators, each with specific responsibilities and access rights. After a patient registers and logs in, they receive a unique encrypted number from their specialist, which is then forwarded to various departments such as surgery, radiology, and pharmacy. This unique number ensures that sensitive patient information is protected and cannot be misused. The blockchain framework guarantees data integrity by providing an immutable ledger, while encryption and a structured endorsement process safeguard patient confidentiality. This approach not only streamlines data handling across different departments but also builds a secure and reliable system that fosters trust and efficiency in patient care.</a:t>
            </a:r>
            <a:r>
              <a:rPr lang="en-US" b="1" dirty="0"/>
              <a:t> </a:t>
            </a:r>
            <a:endParaRPr lang="en-IN" dirty="0"/>
          </a:p>
        </p:txBody>
      </p:sp>
    </p:spTree>
    <p:extLst>
      <p:ext uri="{BB962C8B-B14F-4D97-AF65-F5344CB8AC3E}">
        <p14:creationId xmlns:p14="http://schemas.microsoft.com/office/powerpoint/2010/main" val="1995967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367DC-4FA4-0CA5-A1FD-30B2125CDCCA}"/>
              </a:ext>
            </a:extLst>
          </p:cNvPr>
          <p:cNvSpPr txBox="1"/>
          <p:nvPr/>
        </p:nvSpPr>
        <p:spPr>
          <a:xfrm>
            <a:off x="653375" y="78105"/>
            <a:ext cx="10885250" cy="6881243"/>
          </a:xfrm>
          <a:prstGeom prst="rect">
            <a:avLst/>
          </a:prstGeom>
          <a:noFill/>
        </p:spPr>
        <p:txBody>
          <a:bodyPr wrap="square">
            <a:spAutoFit/>
          </a:bodyPr>
          <a:lstStyle/>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1.	M. A.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Ferrag</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M.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Derdour</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M. Mukherjee, A. </a:t>
            </a:r>
            <a:r>
              <a:rPr lang="en-IN" kern="100" dirty="0" err="1">
                <a:effectLst/>
                <a:latin typeface="Times New Roman" panose="02020603050405020304" pitchFamily="18" charset="0"/>
                <a:ea typeface="Aptos" panose="020B0004020202020204" pitchFamily="34" charset="0"/>
                <a:cs typeface="Times New Roman" panose="02020603050405020304" pitchFamily="18" charset="0"/>
              </a:rPr>
              <a:t>Derhab</a:t>
            </a:r>
            <a:r>
              <a:rPr lang="en-IN" kern="100" dirty="0">
                <a:effectLst/>
                <a:latin typeface="Times New Roman" panose="02020603050405020304" pitchFamily="18" charset="0"/>
                <a:ea typeface="Aptos" panose="020B0004020202020204" pitchFamily="34" charset="0"/>
                <a:cs typeface="Times New Roman" panose="02020603050405020304" pitchFamily="18" charset="0"/>
              </a:rPr>
              <a:t>, L. Maglaras, and H. Janicke, "Blockchain Technologies for the Internet of Things: Research Issues and Challenges," IEEE Internet of Things Journal, vol. 6, no. 2, pp. 2188–2204, Apr. 2019.</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2.	S. Nakamoto, "Bitcoin: A Peer-to-Peer Electronic Cash System," 2008. [Online]. Available: https://bitcoin.org/bitcoin.pdf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indent="-342900" algn="just">
              <a:lnSpc>
                <a:spcPct val="150000"/>
              </a:lnSpc>
              <a:spcAft>
                <a:spcPts val="800"/>
              </a:spcAft>
              <a:buAutoNum type="arabicPeriod" startAt="3"/>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 B.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Zanjal</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and G. R. Teli, "Medical Records Management Using Blockchain Technology," 2019 3rd International Conference on Computing Methodologies and Communication (ICCMC), pp. 1135–1139, 2019.</a:t>
            </a:r>
          </a:p>
          <a:p>
            <a:pPr marL="45720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4.	X. Yue, H. Wang, D. Jin, M. Li, and W. Jiang, "Healthcare Data Gateways: Found Healthcare Intelligence on Blockchain with Novel Privacy Risk Control," Journal of Medical Systems, vol. 40, no. 10, Oct. 2016.</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50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5.	M. Mettler, "Blockchain technology in healthcare: The revolution starts here," 2016 IEEE 18th International Conference on e-Health Networking, Applications and Services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Healthcom</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pp. 1–3, 2016.</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just">
              <a:lnSpc>
                <a:spcPct val="150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652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037-1409-8517-89D8-502B1DBD5F0B}"/>
              </a:ext>
            </a:extLst>
          </p:cNvPr>
          <p:cNvSpPr>
            <a:spLocks noGrp="1"/>
          </p:cNvSpPr>
          <p:nvPr>
            <p:ph idx="1"/>
          </p:nvPr>
        </p:nvSpPr>
        <p:spPr>
          <a:xfrm>
            <a:off x="1143000" y="632347"/>
            <a:ext cx="9905999" cy="3541714"/>
          </a:xfrm>
        </p:spPr>
        <p:txBody>
          <a:bodyPr>
            <a:noAutofit/>
          </a:bodyPr>
          <a:lstStyle/>
          <a:p>
            <a:pPr marL="45720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6.	A. Azaria, A.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Ekblaw</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T. Vieira, and A. Lippman,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MedRec</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Using Blockchain for Medical Data Access and Permission Management," 2016 2nd International Conference on Open and Big Data (OBD), pp. 25–30, 2016.</a:t>
            </a:r>
          </a:p>
          <a:p>
            <a:pPr marL="45720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7.	L. Fan et al., "A Blockchain-Based Privacy-Preserving Scheme for Large-Scale Health Data," IEEE Access, vol. 8, pp. 101073–101086, 2020.</a:t>
            </a:r>
          </a:p>
          <a:p>
            <a:pPr marL="457200" algn="just">
              <a:lnSpc>
                <a:spcPct val="150000"/>
              </a:lnSpc>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8.	S. P. R. K. Chaurasia, "Blockchain for Healthcare Data Security: State of the Art and Future Trends," International Journal of Medical Informatics, vol. 166, pp. 104876, 2023.</a:t>
            </a:r>
          </a:p>
          <a:p>
            <a:pPr marL="457200" algn="just">
              <a:lnSpc>
                <a:spcPct val="150000"/>
              </a:lnSpc>
              <a:spcAft>
                <a:spcPts val="800"/>
              </a:spcAft>
              <a:buNone/>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9.	N. Kumar, V. N. S. S. R. S. S. Reddy, and R. S. Chouhan, "Recent Advances in Blockchain-Based Healthcare Systems and Data Privacy," Future Generation Computer Systems, vol. 130, pp. 307–325, 2023.</a:t>
            </a:r>
          </a:p>
          <a:p>
            <a:pPr algn="just">
              <a:buNone/>
            </a:pPr>
            <a:r>
              <a:rPr lang="en-IN" sz="1800" dirty="0">
                <a:effectLst/>
                <a:latin typeface="Times New Roman" panose="02020603050405020304" pitchFamily="18" charset="0"/>
                <a:ea typeface="Aptos" panose="020B0004020202020204" pitchFamily="34" charset="0"/>
                <a:cs typeface="Times New Roman" panose="02020603050405020304" pitchFamily="18" charset="0"/>
              </a:rPr>
              <a:t>10. D. O. Adeyemo and A. A. Alaba, "Blockchain-Based Approaches for Secure Health Data Management," Journal of Healthcare Engineering, vol. 2023, Article ID 7261990, 2023.</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05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27ACD-0B3E-6AFB-8E1A-C78A961C95B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65AFF51-5351-0CD5-63E2-078E2266764F}"/>
              </a:ext>
            </a:extLst>
          </p:cNvPr>
          <p:cNvSpPr txBox="1"/>
          <p:nvPr/>
        </p:nvSpPr>
        <p:spPr>
          <a:xfrm>
            <a:off x="1309991" y="1262018"/>
            <a:ext cx="9572018" cy="4128951"/>
          </a:xfrm>
          <a:prstGeom prst="rect">
            <a:avLst/>
          </a:prstGeom>
          <a:noFill/>
        </p:spPr>
        <p:txBody>
          <a:bodyPr wrap="square">
            <a:spAutoFit/>
          </a:bodyPr>
          <a:lstStyle/>
          <a:p>
            <a:pPr algn="just">
              <a:lnSpc>
                <a:spcPct val="115000"/>
              </a:lnSpc>
              <a:spcAft>
                <a:spcPts val="800"/>
              </a:spcAft>
            </a:pPr>
            <a:r>
              <a:rPr lang="en-IN" sz="2400" b="1" kern="100" dirty="0">
                <a:latin typeface="Times New Roman" panose="02020603050405020304" pitchFamily="18" charset="0"/>
                <a:ea typeface="Aptos" panose="020B0004020202020204" pitchFamily="34" charset="0"/>
                <a:cs typeface="Times New Roman" panose="02020603050405020304" pitchFamily="18" charset="0"/>
              </a:rPr>
              <a:t>PROPOSED SYSTEM:</a:t>
            </a:r>
            <a:endParaRPr lang="en-IN" sz="3200"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50000"/>
              </a:lnSpc>
              <a:spcAft>
                <a:spcPts val="800"/>
              </a:spcAft>
              <a:buNone/>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In response to privacy concerns in healthcare, the proposed system adopts edge computing and blockchain technology. Edge devices process patient data locally, ensuring confidentiality, while blockchain establishes a secure ledger for data access. Patients retain control over their encrypted medical data, granting access only to authorized healthcare professionals. This decentralized approach enhances trust and transparency, safeguarding patient privacy without reliance on cloud computing.</a:t>
            </a:r>
          </a:p>
          <a:p>
            <a:pPr algn="just">
              <a:lnSpc>
                <a:spcPct val="150000"/>
              </a:lnSpc>
              <a:spcAft>
                <a:spcPts val="800"/>
              </a:spcAft>
              <a:buNone/>
            </a:pPr>
            <a:r>
              <a:rPr lang="en-IN" b="1" kern="100" dirty="0">
                <a:effectLst/>
                <a:latin typeface="Times New Roman" panose="02020603050405020304" pitchFamily="18" charset="0"/>
                <a:ea typeface="Aptos" panose="020B0004020202020204" pitchFamily="34" charset="0"/>
                <a:cs typeface="Times New Roman" panose="02020603050405020304" pitchFamily="18" charset="0"/>
              </a:rPr>
              <a:t>Techniques:</a:t>
            </a:r>
            <a:endParaRPr lang="en-IN"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50000"/>
              </a:lnSpc>
              <a:spcAft>
                <a:spcPts val="800"/>
              </a:spcAft>
            </a:pPr>
            <a:r>
              <a:rPr lang="en-IN" kern="100" dirty="0">
                <a:effectLst/>
                <a:latin typeface="Times New Roman" panose="02020603050405020304" pitchFamily="18" charset="0"/>
                <a:ea typeface="Aptos" panose="020B0004020202020204" pitchFamily="34" charset="0"/>
                <a:cs typeface="Times New Roman" panose="02020603050405020304" pitchFamily="18" charset="0"/>
              </a:rPr>
              <a:t>AES Algorithm, OPEN SOURCE Blockchain, sha256.</a:t>
            </a:r>
          </a:p>
          <a:p>
            <a:pPr algn="just">
              <a:lnSpc>
                <a:spcPct val="115000"/>
              </a:lnSpc>
              <a:spcAft>
                <a:spcPts val="800"/>
              </a:spcAft>
            </a:pPr>
            <a:endParaRPr lang="en-IN" kern="100" dirty="0">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6196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651" y="276518"/>
            <a:ext cx="9498842" cy="6581482"/>
          </a:xfrm>
          <a:prstGeom prst="rect">
            <a:avLst/>
          </a:prstGeom>
        </p:spPr>
        <p:txBody>
          <a:bodyPr wrap="square">
            <a:spAutoFit/>
          </a:bodyPr>
          <a:lstStyle/>
          <a:p>
            <a:pPr marL="228600">
              <a:lnSpc>
                <a:spcPct val="107000"/>
              </a:lnSpc>
              <a:spcBef>
                <a:spcPts val="200"/>
              </a:spcBef>
              <a:spcAft>
                <a:spcPts val="0"/>
              </a:spcAft>
            </a:pPr>
            <a:r>
              <a:rPr lang="en-US" sz="2400" b="1" dirty="0">
                <a:effectLst/>
                <a:latin typeface="Times New Roman" panose="02020603050405020304" pitchFamily="18" charset="0"/>
                <a:ea typeface="Aptos" panose="020B0004020202020204" pitchFamily="34" charset="0"/>
              </a:rPr>
              <a:t>OBJECTIVES:</a:t>
            </a:r>
            <a:endParaRPr lang="en-IN" sz="1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marL="228600"/>
            <a:endParaRPr lang="en-US" b="1" dirty="0">
              <a:latin typeface="Times New Roman" panose="02020603050405020304" pitchFamily="18" charset="0"/>
              <a:ea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rPr>
              <a:t>Enhance Data Security and Integrity</a:t>
            </a:r>
            <a:r>
              <a:rPr lang="en-US" dirty="0">
                <a:latin typeface="Times New Roman" panose="02020603050405020304" pitchFamily="18" charset="0"/>
                <a:ea typeface="Times New Roman" panose="02020603050405020304" pitchFamily="18" charset="0"/>
              </a:rPr>
              <a:t>: Utilize blockchain technology to create a secure and immutable ledger for recording patient data, ensuring that information remains accurate and protected from unauthorized alterations or tampering.</a:t>
            </a:r>
          </a:p>
          <a:p>
            <a:pPr marL="228600" algn="just"/>
            <a:endParaRPr lang="en-IN" dirty="0">
              <a:latin typeface="Times New Roman" panose="02020603050405020304" pitchFamily="18" charset="0"/>
              <a:ea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rPr>
              <a:t>Streamline Specialist and Department Integration</a:t>
            </a:r>
            <a:r>
              <a:rPr lang="en-US" dirty="0">
                <a:latin typeface="Times New Roman" panose="02020603050405020304" pitchFamily="18" charset="0"/>
                <a:ea typeface="Times New Roman" panose="02020603050405020304" pitchFamily="18" charset="0"/>
              </a:rPr>
              <a:t>: Develop a system where various healthcare professionals, including client specialists, radiologists, surgeons, and pharmacists, can efficiently register, log in, and access patient data through a structured endorsement process by administrators.</a:t>
            </a:r>
            <a:endParaRPr lang="en-IN" dirty="0">
              <a:latin typeface="Times New Roman" panose="02020603050405020304" pitchFamily="18" charset="0"/>
              <a:ea typeface="Times New Roman" panose="02020603050405020304" pitchFamily="18" charset="0"/>
            </a:endParaRPr>
          </a:p>
          <a:p>
            <a:pPr marL="228600" algn="just"/>
            <a:endParaRPr lang="en-US" b="1" dirty="0">
              <a:latin typeface="Times New Roman" panose="02020603050405020304" pitchFamily="18" charset="0"/>
              <a:ea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rPr>
              <a:t>Maintain Confidentiality</a:t>
            </a:r>
            <a:r>
              <a:rPr lang="en-US" dirty="0">
                <a:latin typeface="Times New Roman" panose="02020603050405020304" pitchFamily="18" charset="0"/>
                <a:ea typeface="Times New Roman" panose="02020603050405020304" pitchFamily="18" charset="0"/>
              </a:rPr>
              <a:t>: Implement a unique encrypted identifier system for patient data to prevent misuse and ensure that sensitive information is only accessible by authorized personnel within different departments.</a:t>
            </a:r>
            <a:endParaRPr lang="en-IN" dirty="0">
              <a:latin typeface="Times New Roman" panose="02020603050405020304" pitchFamily="18" charset="0"/>
              <a:ea typeface="Times New Roman" panose="02020603050405020304" pitchFamily="18" charset="0"/>
            </a:endParaRPr>
          </a:p>
          <a:p>
            <a:pPr marL="228600" algn="just"/>
            <a:endParaRPr lang="en-US" b="1" dirty="0">
              <a:latin typeface="Times New Roman" panose="02020603050405020304" pitchFamily="18" charset="0"/>
              <a:ea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rPr>
              <a:t>Facilitate Efficient Data Handling</a:t>
            </a:r>
            <a:r>
              <a:rPr lang="en-US" dirty="0">
                <a:latin typeface="Times New Roman" panose="02020603050405020304" pitchFamily="18" charset="0"/>
                <a:ea typeface="Times New Roman" panose="02020603050405020304" pitchFamily="18" charset="0"/>
              </a:rPr>
              <a:t>: Enable seamless communication between healthcare departments by forwarding unique encrypted identifiers, ensuring that patient information is correctly and securely processed across different stages of care.</a:t>
            </a:r>
          </a:p>
          <a:p>
            <a:pPr marL="228600" algn="just"/>
            <a:endParaRPr lang="en-US" b="1" dirty="0">
              <a:latin typeface="Times New Roman" panose="02020603050405020304" pitchFamily="18" charset="0"/>
              <a:ea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rPr>
              <a:t>Ensure Compliance and Reliability</a:t>
            </a:r>
            <a:r>
              <a:rPr lang="en-US" dirty="0">
                <a:latin typeface="Times New Roman" panose="02020603050405020304" pitchFamily="18" charset="0"/>
                <a:ea typeface="Times New Roman" panose="02020603050405020304" pitchFamily="18" charset="0"/>
              </a:rPr>
              <a:t>: Create a reliable and compliant system that adheres to healthcare data protection standards, fostering trust among patients and healthcare providers by ensuring the confidentiality and integrity of patient information.</a:t>
            </a:r>
            <a:endParaRPr lang="en-IN" sz="1400" dirty="0">
              <a:effectLst/>
              <a:latin typeface="Times New Roman" panose="02020603050405020304" pitchFamily="18" charset="0"/>
              <a:ea typeface="Times New Roman" panose="02020603050405020304" pitchFamily="18" charset="0"/>
            </a:endParaRPr>
          </a:p>
          <a:p>
            <a:pPr marL="228600"/>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57971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8137" y="1021914"/>
            <a:ext cx="10184858" cy="4540217"/>
          </a:xfrm>
          <a:prstGeom prst="rect">
            <a:avLst/>
          </a:prstGeom>
        </p:spPr>
        <p:txBody>
          <a:bodyPr wrap="square">
            <a:spAutoFit/>
          </a:bodyPr>
          <a:lstStyle/>
          <a:p>
            <a:pPr marL="228600" algn="just">
              <a:lnSpc>
                <a:spcPct val="107000"/>
              </a:lnSpc>
              <a:spcBef>
                <a:spcPts val="200"/>
              </a:spcBef>
              <a:spcAft>
                <a:spcPts val="0"/>
              </a:spcAft>
            </a:pPr>
            <a:r>
              <a:rPr lang="en-IN" sz="2400" b="1" dirty="0">
                <a:effectLst/>
                <a:latin typeface="Times New Roman" panose="02020603050405020304" pitchFamily="18" charset="0"/>
                <a:ea typeface="Aptos" panose="020B0004020202020204" pitchFamily="34" charset="0"/>
                <a:cs typeface="Times New Roman" panose="02020603050405020304" pitchFamily="18" charset="0"/>
              </a:rPr>
              <a:t>SCOPE:</a:t>
            </a:r>
          </a:p>
          <a:p>
            <a:pPr marL="228600" algn="just">
              <a:lnSpc>
                <a:spcPct val="107000"/>
              </a:lnSpc>
              <a:spcBef>
                <a:spcPts val="200"/>
              </a:spcBef>
              <a:spcAft>
                <a:spcPts val="0"/>
              </a:spcAft>
            </a:pPr>
            <a:endParaRPr lang="en-IN" sz="2000"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cs typeface="Times New Roman" panose="02020603050405020304" pitchFamily="18" charset="0"/>
              </a:rPr>
              <a:t>User Registration and Login</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endParaRPr lang="en-IN" sz="1000"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Client Specialist</a:t>
            </a:r>
            <a:r>
              <a:rPr lang="en-US" dirty="0">
                <a:latin typeface="Times New Roman" panose="02020603050405020304" pitchFamily="18" charset="0"/>
                <a:ea typeface="Calibri" panose="020F0502020204030204" pitchFamily="34" charset="0"/>
                <a:cs typeface="Times New Roman" panose="02020603050405020304" pitchFamily="18" charset="0"/>
              </a:rPr>
              <a:t>: Register and log in, with endorsement by administrator support specialists.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Radiologists, Surgeons, and Pharmacists</a:t>
            </a:r>
            <a:r>
              <a:rPr lang="en-US" dirty="0">
                <a:latin typeface="Times New Roman" panose="02020603050405020304" pitchFamily="18" charset="0"/>
                <a:ea typeface="Calibri" panose="020F0502020204030204" pitchFamily="34" charset="0"/>
                <a:cs typeface="Times New Roman" panose="02020603050405020304" pitchFamily="18" charset="0"/>
              </a:rPr>
              <a:t>: Register and log in, with endorsement by administrators.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Administrators</a:t>
            </a:r>
            <a:r>
              <a:rPr lang="en-US" dirty="0">
                <a:latin typeface="Times New Roman" panose="02020603050405020304" pitchFamily="18" charset="0"/>
                <a:ea typeface="Calibri" panose="020F0502020204030204" pitchFamily="34" charset="0"/>
                <a:cs typeface="Times New Roman" panose="02020603050405020304" pitchFamily="18" charset="0"/>
              </a:rPr>
              <a:t>: Manage the registration and endorsement process for all specialists.</a:t>
            </a:r>
          </a:p>
          <a:p>
            <a:pPr marL="685800" algn="just">
              <a:lnSpc>
                <a:spcPct val="107000"/>
              </a:lnSpc>
              <a:spcAft>
                <a:spcPts val="800"/>
              </a:spcAft>
            </a:pPr>
            <a:endParaRPr lang="en-IN" sz="200"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cs typeface="Times New Roman" panose="02020603050405020304" pitchFamily="18" charset="0"/>
              </a:rPr>
              <a:t>Patient Interaction</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Patient Registration and Login</a:t>
            </a:r>
            <a:r>
              <a:rPr lang="en-US" dirty="0">
                <a:latin typeface="Times New Roman" panose="02020603050405020304" pitchFamily="18" charset="0"/>
                <a:ea typeface="Calibri" panose="020F0502020204030204" pitchFamily="34" charset="0"/>
                <a:cs typeface="Times New Roman" panose="02020603050405020304" pitchFamily="18" charset="0"/>
              </a:rPr>
              <a:t>: Patients will register and log in to the web application.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Specialist Interaction</a:t>
            </a:r>
            <a:r>
              <a:rPr lang="en-US" dirty="0">
                <a:latin typeface="Times New Roman" panose="02020603050405020304" pitchFamily="18" charset="0"/>
                <a:ea typeface="Calibri" panose="020F0502020204030204" pitchFamily="34" charset="0"/>
                <a:cs typeface="Times New Roman" panose="02020603050405020304" pitchFamily="18" charset="0"/>
              </a:rPr>
              <a:t>: Specialists will provide patients with a unique encrypted identifier after consultation.</a:t>
            </a:r>
          </a:p>
        </p:txBody>
      </p:sp>
    </p:spTree>
    <p:extLst>
      <p:ext uri="{BB962C8B-B14F-4D97-AF65-F5344CB8AC3E}">
        <p14:creationId xmlns:p14="http://schemas.microsoft.com/office/powerpoint/2010/main" val="254064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0315" y="510669"/>
            <a:ext cx="9961123" cy="4947573"/>
          </a:xfrm>
          <a:prstGeom prst="rect">
            <a:avLst/>
          </a:prstGeom>
        </p:spPr>
        <p:txBody>
          <a:bodyPr wrap="square">
            <a:spAutoFit/>
          </a:bodyPr>
          <a:lstStyle/>
          <a:p>
            <a:pPr marL="685800" algn="just">
              <a:lnSpc>
                <a:spcPct val="107000"/>
              </a:lnSpc>
              <a:spcAft>
                <a:spcPts val="800"/>
              </a:spcAft>
            </a:pPr>
            <a:endParaRPr lang="en-IN" sz="200"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cs typeface="Times New Roman" panose="02020603050405020304" pitchFamily="18" charset="0"/>
              </a:rPr>
              <a:t>Data Forwarding and Processing</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Unique Encrypted Identifier</a:t>
            </a:r>
            <a:r>
              <a:rPr lang="en-US" dirty="0">
                <a:latin typeface="Times New Roman" panose="02020603050405020304" pitchFamily="18" charset="0"/>
                <a:ea typeface="Calibri" panose="020F0502020204030204" pitchFamily="34" charset="0"/>
                <a:cs typeface="Times New Roman" panose="02020603050405020304" pitchFamily="18" charset="0"/>
              </a:rPr>
              <a:t>: Specialists will issue a unique encrypted number to patients, which is then forwarded to relevant departments (surgery, radiology, pharmacy).</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Data Confidentiality</a:t>
            </a:r>
            <a:r>
              <a:rPr lang="en-US" dirty="0">
                <a:latin typeface="Times New Roman" panose="02020603050405020304" pitchFamily="18" charset="0"/>
                <a:ea typeface="Calibri" panose="020F0502020204030204" pitchFamily="34" charset="0"/>
                <a:cs typeface="Times New Roman" panose="02020603050405020304" pitchFamily="18" charset="0"/>
              </a:rPr>
              <a:t>: Ensure that the unique identifier prevents any misuse of patient details.</a:t>
            </a:r>
            <a:endParaRPr lang="en-US" b="1" dirty="0">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b="1" dirty="0">
                <a:latin typeface="Times New Roman" panose="02020603050405020304" pitchFamily="18" charset="0"/>
                <a:ea typeface="Times New Roman" panose="02020603050405020304" pitchFamily="18" charset="0"/>
                <a:cs typeface="Times New Roman" panose="02020603050405020304" pitchFamily="18" charset="0"/>
              </a:rPr>
              <a:t>Blockchain Integration</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Immutable Ledger</a:t>
            </a:r>
            <a:r>
              <a:rPr lang="en-US" dirty="0">
                <a:latin typeface="Times New Roman" panose="02020603050405020304" pitchFamily="18" charset="0"/>
                <a:ea typeface="Calibri" panose="020F0502020204030204" pitchFamily="34" charset="0"/>
                <a:cs typeface="Times New Roman" panose="02020603050405020304" pitchFamily="18" charset="0"/>
              </a:rPr>
              <a:t>: Use </a:t>
            </a:r>
            <a:r>
              <a:rPr lang="en-US" dirty="0" err="1">
                <a:latin typeface="Times New Roman" panose="02020603050405020304" pitchFamily="18" charset="0"/>
                <a:ea typeface="Calibri" panose="020F0502020204030204" pitchFamily="34" charset="0"/>
                <a:cs typeface="Times New Roman" panose="02020603050405020304" pitchFamily="18" charset="0"/>
              </a:rPr>
              <a:t>blockchain</a:t>
            </a:r>
            <a:r>
              <a:rPr lang="en-US" dirty="0">
                <a:latin typeface="Times New Roman" panose="02020603050405020304" pitchFamily="18" charset="0"/>
                <a:ea typeface="Calibri" panose="020F0502020204030204" pitchFamily="34" charset="0"/>
                <a:cs typeface="Times New Roman" panose="02020603050405020304" pitchFamily="18" charset="0"/>
              </a:rPr>
              <a:t> to record and verify patient data, enhancing data integrity and security.</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Encryption and Access Control</a:t>
            </a:r>
            <a:r>
              <a:rPr lang="en-US" dirty="0">
                <a:latin typeface="Times New Roman" panose="02020603050405020304" pitchFamily="18" charset="0"/>
                <a:ea typeface="Calibri" panose="020F0502020204030204" pitchFamily="34" charset="0"/>
                <a:cs typeface="Times New Roman" panose="02020603050405020304" pitchFamily="18" charset="0"/>
              </a:rPr>
              <a:t>: Employ encryption techniques to secure patient data and control access based on role and endorsement.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28600" algn="just">
              <a:tabLst>
                <a:tab pos="3086100" algn="ctr"/>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System Management</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tabLst>
                <a:tab pos="3086100" algn="ctr"/>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685800" algn="just">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Administrator Oversight</a:t>
            </a:r>
            <a:r>
              <a:rPr lang="en-US" dirty="0">
                <a:latin typeface="Times New Roman" panose="02020603050405020304" pitchFamily="18" charset="0"/>
                <a:ea typeface="Calibri" panose="020F0502020204030204" pitchFamily="34" charset="0"/>
                <a:cs typeface="Times New Roman" panose="02020603050405020304" pitchFamily="18" charset="0"/>
              </a:rPr>
              <a:t>: Administrators will oversee the registration, endorsement, and login processes for all users, ensuring compliance and security within the system.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27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2669" y="190467"/>
            <a:ext cx="11346661" cy="1763816"/>
          </a:xfrm>
          <a:prstGeom prst="rect">
            <a:avLst/>
          </a:prstGeom>
        </p:spPr>
        <p:txBody>
          <a:bodyPr wrap="square">
            <a:spAutoFit/>
          </a:bodyPr>
          <a:lstStyle/>
          <a:p>
            <a:pPr algn="ctr">
              <a:lnSpc>
                <a:spcPct val="107000"/>
              </a:lnSpc>
              <a:spcAft>
                <a:spcPts val="800"/>
              </a:spcAft>
            </a:pP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LITERATURE SURVEY</a:t>
            </a:r>
          </a:p>
          <a:p>
            <a:pPr algn="ctr">
              <a:lnSpc>
                <a:spcPct val="107000"/>
              </a:lnSpc>
              <a:spcAft>
                <a:spcPts val="800"/>
              </a:spcAft>
            </a:pPr>
            <a:endPar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0"/>
              </a:spcAft>
            </a:pPr>
            <a:r>
              <a:rPr lang="en-US" b="1"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9E6C04BE-CF51-88B5-2CC9-A2909F7D504F}"/>
              </a:ext>
            </a:extLst>
          </p:cNvPr>
          <p:cNvGraphicFramePr>
            <a:graphicFrameLocks noGrp="1"/>
          </p:cNvGraphicFramePr>
          <p:nvPr>
            <p:extLst>
              <p:ext uri="{D42A27DB-BD31-4B8C-83A1-F6EECF244321}">
                <p14:modId xmlns:p14="http://schemas.microsoft.com/office/powerpoint/2010/main" val="2406948537"/>
              </p:ext>
            </p:extLst>
          </p:nvPr>
        </p:nvGraphicFramePr>
        <p:xfrm>
          <a:off x="1108953" y="721360"/>
          <a:ext cx="10291865" cy="5765800"/>
        </p:xfrm>
        <a:graphic>
          <a:graphicData uri="http://schemas.openxmlformats.org/drawingml/2006/table">
            <a:tbl>
              <a:tblPr firstRow="1" bandRow="1">
                <a:tableStyleId>{5940675A-B579-460E-94D1-54222C63F5DA}</a:tableStyleId>
              </a:tblPr>
              <a:tblGrid>
                <a:gridCol w="924128">
                  <a:extLst>
                    <a:ext uri="{9D8B030D-6E8A-4147-A177-3AD203B41FA5}">
                      <a16:colId xmlns:a16="http://schemas.microsoft.com/office/drawing/2014/main" val="2245355582"/>
                    </a:ext>
                  </a:extLst>
                </a:gridCol>
                <a:gridCol w="3192618">
                  <a:extLst>
                    <a:ext uri="{9D8B030D-6E8A-4147-A177-3AD203B41FA5}">
                      <a16:colId xmlns:a16="http://schemas.microsoft.com/office/drawing/2014/main" val="474012574"/>
                    </a:ext>
                  </a:extLst>
                </a:gridCol>
                <a:gridCol w="2058373">
                  <a:extLst>
                    <a:ext uri="{9D8B030D-6E8A-4147-A177-3AD203B41FA5}">
                      <a16:colId xmlns:a16="http://schemas.microsoft.com/office/drawing/2014/main" val="874718815"/>
                    </a:ext>
                  </a:extLst>
                </a:gridCol>
                <a:gridCol w="2058373">
                  <a:extLst>
                    <a:ext uri="{9D8B030D-6E8A-4147-A177-3AD203B41FA5}">
                      <a16:colId xmlns:a16="http://schemas.microsoft.com/office/drawing/2014/main" val="2289700764"/>
                    </a:ext>
                  </a:extLst>
                </a:gridCol>
                <a:gridCol w="2058373">
                  <a:extLst>
                    <a:ext uri="{9D8B030D-6E8A-4147-A177-3AD203B41FA5}">
                      <a16:colId xmlns:a16="http://schemas.microsoft.com/office/drawing/2014/main" val="1679478764"/>
                    </a:ext>
                  </a:extLst>
                </a:gridCol>
              </a:tblGrid>
              <a:tr h="370840">
                <a:tc>
                  <a:txBody>
                    <a:bodyPr/>
                    <a:lstStyle/>
                    <a:p>
                      <a:pPr algn="ctr"/>
                      <a:r>
                        <a:rPr lang="en-US"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Author(s)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Year</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Description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3823101"/>
                  </a:ext>
                </a:extLst>
              </a:tr>
              <a:tr h="370840">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Achieving Secure, Verifiable, and Efficient Boolean Keyword Searchable Encryption for Cloud Data Warehouse</a:t>
                      </a:r>
                      <a:endParaRPr lang="en-IN" dirty="0">
                        <a:latin typeface="Times New Roman" panose="02020603050405020304" pitchFamily="18" charset="0"/>
                        <a:cs typeface="Times New Roman" panose="02020603050405020304" pitchFamily="18" charset="0"/>
                      </a:endParaRPr>
                    </a:p>
                  </a:txBody>
                  <a:tcPr/>
                </a:tc>
                <a:tc>
                  <a:txBody>
                    <a:bodyPr/>
                    <a:lstStyle/>
                    <a:p>
                      <a:r>
                        <a:rPr lang="en-IN" u="none" dirty="0" err="1">
                          <a:latin typeface="Times New Roman" panose="02020603050405020304" pitchFamily="18" charset="0"/>
                          <a:cs typeface="Times New Roman" panose="02020603050405020304" pitchFamily="18" charset="0"/>
                        </a:rPr>
                        <a:t>Thanaruk</a:t>
                      </a:r>
                      <a:r>
                        <a:rPr lang="en-IN" u="none" dirty="0">
                          <a:latin typeface="Times New Roman" panose="02020603050405020304" pitchFamily="18" charset="0"/>
                          <a:cs typeface="Times New Roman" panose="02020603050405020304" pitchFamily="18" charset="0"/>
                        </a:rPr>
                        <a:t> </a:t>
                      </a:r>
                      <a:r>
                        <a:rPr lang="en-IN" u="none" dirty="0" err="1">
                          <a:latin typeface="Times New Roman" panose="02020603050405020304" pitchFamily="18" charset="0"/>
                          <a:cs typeface="Times New Roman" panose="02020603050405020304" pitchFamily="18" charset="0"/>
                        </a:rPr>
                        <a:t>Theeramunkong</a:t>
                      </a:r>
                      <a:r>
                        <a:rPr lang="en-IN" u="none" dirty="0">
                          <a:latin typeface="Times New Roman" panose="02020603050405020304" pitchFamily="18" charset="0"/>
                          <a:cs typeface="Times New Roman" panose="02020603050405020304" pitchFamily="18" charset="0"/>
                        </a:rPr>
                        <a:t>, </a:t>
                      </a:r>
                      <a:r>
                        <a:rPr lang="en-IN" u="none" dirty="0" err="1">
                          <a:latin typeface="Times New Roman" panose="02020603050405020304" pitchFamily="18" charset="0"/>
                          <a:cs typeface="Times New Roman" panose="02020603050405020304" pitchFamily="18" charset="0"/>
                        </a:rPr>
                        <a:t>Somchart</a:t>
                      </a:r>
                      <a:r>
                        <a:rPr lang="en-IN" u="none" dirty="0">
                          <a:latin typeface="Times New Roman" panose="02020603050405020304" pitchFamily="18" charset="0"/>
                          <a:cs typeface="Times New Roman" panose="02020603050405020304" pitchFamily="18" charset="0"/>
                        </a:rPr>
                        <a:t> </a:t>
                      </a:r>
                      <a:r>
                        <a:rPr lang="en-IN" u="none" dirty="0" err="1">
                          <a:latin typeface="Times New Roman" panose="02020603050405020304" pitchFamily="18" charset="0"/>
                          <a:cs typeface="Times New Roman" panose="02020603050405020304" pitchFamily="18" charset="0"/>
                        </a:rPr>
                        <a:t>Fugkeaw</a:t>
                      </a:r>
                      <a:endParaRPr lang="en-IN" u="none"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Jan 2024</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Proposed a Boolean keyword searchable encryption using PHE, </a:t>
                      </a:r>
                      <a:r>
                        <a:rPr lang="en-US" dirty="0" err="1">
                          <a:latin typeface="Times New Roman" panose="02020603050405020304" pitchFamily="18" charset="0"/>
                          <a:cs typeface="Times New Roman" panose="02020603050405020304" pitchFamily="18" charset="0"/>
                        </a:rPr>
                        <a:t>B+Tree</a:t>
                      </a:r>
                      <a:r>
                        <a:rPr lang="en-US" dirty="0">
                          <a:latin typeface="Times New Roman" panose="02020603050405020304" pitchFamily="18" charset="0"/>
                          <a:cs typeface="Times New Roman" panose="02020603050405020304" pitchFamily="18" charset="0"/>
                        </a:rPr>
                        <a:t>, and blockchain for secure cloud data warehouses. Enhanced query support and verification.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1281200"/>
                  </a:ext>
                </a:extLst>
              </a:tr>
              <a:tr h="370840">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MaxD</a:t>
                      </a:r>
                      <a:r>
                        <a:rPr lang="en-US" dirty="0">
                          <a:latin typeface="Times New Roman" panose="02020603050405020304" pitchFamily="18" charset="0"/>
                          <a:cs typeface="Times New Roman" panose="02020603050405020304" pitchFamily="18" charset="0"/>
                        </a:rPr>
                        <a:t> K-means: A clustering algorithm for Auto-generation of centroids and distance of data points in clusters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err="1">
                          <a:latin typeface="Times New Roman" panose="02020603050405020304" pitchFamily="18" charset="0"/>
                          <a:cs typeface="Times New Roman" panose="02020603050405020304" pitchFamily="18" charset="0"/>
                        </a:rPr>
                        <a:t>Tutut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Herawan</a:t>
                      </a:r>
                      <a:r>
                        <a:rPr lang="en-IN" dirty="0">
                          <a:latin typeface="Times New Roman" panose="02020603050405020304" pitchFamily="18" charset="0"/>
                          <a:cs typeface="Times New Roman" panose="02020603050405020304" pitchFamily="18" charset="0"/>
                        </a:rPr>
                        <a:t>, Abul Beg</a:t>
                      </a:r>
                    </a:p>
                  </a:txBody>
                  <a:tcPr/>
                </a:tc>
                <a:tc>
                  <a:txBody>
                    <a:bodyPr/>
                    <a:lstStyle/>
                    <a:p>
                      <a:pPr algn="ctr"/>
                      <a:r>
                        <a:rPr lang="en-US" dirty="0">
                          <a:latin typeface="Times New Roman" panose="02020603050405020304" pitchFamily="18" charset="0"/>
                          <a:cs typeface="Times New Roman" panose="02020603050405020304" pitchFamily="18" charset="0"/>
                        </a:rPr>
                        <a:t>Jan 2012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t>Introduced </a:t>
                      </a:r>
                      <a:r>
                        <a:rPr lang="en-US" dirty="0" err="1"/>
                        <a:t>MaxD</a:t>
                      </a:r>
                      <a:r>
                        <a:rPr lang="en-US" dirty="0"/>
                        <a:t> K-Means to auto-generate clusters and centroids. Improved K-means efficiency and reduced iteration count by up to 78%.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9490528"/>
                  </a:ext>
                </a:extLst>
              </a:tr>
            </a:tbl>
          </a:graphicData>
        </a:graphic>
      </p:graphicFrame>
    </p:spTree>
    <p:extLst>
      <p:ext uri="{BB962C8B-B14F-4D97-AF65-F5344CB8AC3E}">
        <p14:creationId xmlns:p14="http://schemas.microsoft.com/office/powerpoint/2010/main" val="557708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79</TotalTime>
  <Words>3625</Words>
  <Application>Microsoft Office PowerPoint</Application>
  <PresentationFormat>Widescreen</PresentationFormat>
  <Paragraphs>320</Paragraphs>
  <Slides>44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Aptos</vt:lpstr>
      <vt:lpstr>Aptos Display</vt:lpstr>
      <vt:lpstr>Arial</vt:lpstr>
      <vt:lpstr>Calibri</vt:lpstr>
      <vt:lpstr>Calibri Light</vt:lpstr>
      <vt:lpstr>Consolas</vt:lpstr>
      <vt:lpstr>Symbol</vt:lpstr>
      <vt:lpstr>Times New Roman</vt:lpstr>
      <vt:lpstr>Wingdings</vt:lpstr>
      <vt:lpstr>Office Theme</vt:lpstr>
      <vt:lpstr>DEVELOPMENT OF A SECURE HEALTHCARE MANAGEMENT SYSTEM UTILIZING BLOCKCHAIN TECHNOLOGY FOR ENCRYPTED PATIENT DATA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SECURE HEALTHCARE MANAGEMENT SYSTEM UTILIZING BLOCKCHAIN TECHNOLOGY FOR ENCRYPTED PATIENT DATA TRANSMISSION</dc:title>
  <dc:creator>SPIRO PYTHON 02</dc:creator>
  <cp:lastModifiedBy>Dhanush Balaji G | Intern | Vivriti Capital</cp:lastModifiedBy>
  <cp:revision>14</cp:revision>
  <dcterms:created xsi:type="dcterms:W3CDTF">2024-07-05T12:15:37Z</dcterms:created>
  <dcterms:modified xsi:type="dcterms:W3CDTF">2025-05-16T18:52:15Z</dcterms:modified>
</cp:coreProperties>
</file>